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97" r:id="rId4"/>
    <p:sldId id="257" r:id="rId5"/>
    <p:sldId id="258" r:id="rId6"/>
    <p:sldId id="265" r:id="rId7"/>
    <p:sldId id="266" r:id="rId8"/>
    <p:sldId id="272" r:id="rId9"/>
    <p:sldId id="267" r:id="rId10"/>
    <p:sldId id="273" r:id="rId11"/>
    <p:sldId id="274" r:id="rId12"/>
    <p:sldId id="268" r:id="rId13"/>
    <p:sldId id="288" r:id="rId14"/>
    <p:sldId id="296" r:id="rId15"/>
    <p:sldId id="269" r:id="rId16"/>
    <p:sldId id="270" r:id="rId17"/>
    <p:sldId id="303" r:id="rId18"/>
    <p:sldId id="298" r:id="rId19"/>
    <p:sldId id="299" r:id="rId20"/>
    <p:sldId id="300" r:id="rId21"/>
    <p:sldId id="301"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8541"/>
    <a:srgbClr val="DBA499"/>
    <a:srgbClr val="B8E7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2" autoAdjust="0"/>
    <p:restoredTop sz="94660"/>
  </p:normalViewPr>
  <p:slideViewPr>
    <p:cSldViewPr snapToGrid="0">
      <p:cViewPr varScale="1">
        <p:scale>
          <a:sx n="62" d="100"/>
          <a:sy n="62" d="100"/>
        </p:scale>
        <p:origin x="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n-US" sz="1400"/>
              <a:t>Population Growth</a:t>
            </a:r>
          </a:p>
        </c:rich>
      </c:tx>
      <c:layout>
        <c:manualLayout>
          <c:xMode val="edge"/>
          <c:yMode val="edge"/>
          <c:x val="0.36830832956657389"/>
          <c:y val="0.11220119091873937"/>
        </c:manualLayout>
      </c:layout>
      <c:overlay val="0"/>
      <c:spPr>
        <a:noFill/>
        <a:ln w="26690">
          <a:noFill/>
        </a:ln>
      </c:spPr>
    </c:title>
    <c:autoTitleDeleted val="0"/>
    <c:plotArea>
      <c:layout>
        <c:manualLayout>
          <c:layoutTarget val="inner"/>
          <c:xMode val="edge"/>
          <c:yMode val="edge"/>
          <c:x val="0.1734670541865786"/>
          <c:y val="0.24528296109212258"/>
          <c:w val="0.77726287399626137"/>
          <c:h val="0.4966877074967373"/>
        </c:manualLayout>
      </c:layout>
      <c:lineChart>
        <c:grouping val="standard"/>
        <c:varyColors val="0"/>
        <c:ser>
          <c:idx val="1"/>
          <c:order val="0"/>
          <c:tx>
            <c:strRef>
              <c:f>Sheet1!$B$2</c:f>
              <c:strCache>
                <c:ptCount val="1"/>
                <c:pt idx="0">
                  <c:v>Population</c:v>
                </c:pt>
              </c:strCache>
            </c:strRef>
          </c:tx>
          <c:spPr>
            <a:ln w="13345">
              <a:solidFill>
                <a:srgbClr val="000000"/>
              </a:solidFill>
              <a:prstDash val="solid"/>
            </a:ln>
          </c:spPr>
          <c:marker>
            <c:symbol val="none"/>
          </c:marker>
          <c:val>
            <c:numRef>
              <c:f>Sheet1!$B$3:$B$13</c:f>
              <c:numCache>
                <c:formatCode>General</c:formatCode>
                <c:ptCount val="11"/>
                <c:pt idx="0">
                  <c:v>0</c:v>
                </c:pt>
                <c:pt idx="1">
                  <c:v>1</c:v>
                </c:pt>
                <c:pt idx="2">
                  <c:v>8</c:v>
                </c:pt>
                <c:pt idx="3">
                  <c:v>27</c:v>
                </c:pt>
                <c:pt idx="4">
                  <c:v>64</c:v>
                </c:pt>
                <c:pt idx="5">
                  <c:v>125</c:v>
                </c:pt>
                <c:pt idx="6">
                  <c:v>216</c:v>
                </c:pt>
                <c:pt idx="7">
                  <c:v>343</c:v>
                </c:pt>
                <c:pt idx="8">
                  <c:v>512</c:v>
                </c:pt>
                <c:pt idx="9">
                  <c:v>729</c:v>
                </c:pt>
                <c:pt idx="10">
                  <c:v>1000</c:v>
                </c:pt>
              </c:numCache>
            </c:numRef>
          </c:val>
          <c:smooth val="0"/>
          <c:extLst>
            <c:ext xmlns:c16="http://schemas.microsoft.com/office/drawing/2014/chart" uri="{C3380CC4-5D6E-409C-BE32-E72D297353CC}">
              <c16:uniqueId val="{00000000-4697-4287-A1E7-84DDABD12205}"/>
            </c:ext>
          </c:extLst>
        </c:ser>
        <c:dLbls>
          <c:showLegendKey val="0"/>
          <c:showVal val="0"/>
          <c:showCatName val="0"/>
          <c:showSerName val="0"/>
          <c:showPercent val="0"/>
          <c:showBubbleSize val="0"/>
        </c:dLbls>
        <c:smooth val="0"/>
        <c:axId val="225596696"/>
        <c:axId val="1"/>
      </c:lineChart>
      <c:catAx>
        <c:axId val="225596696"/>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sz="1200"/>
                  <a:t>Day</a:t>
                </a:r>
              </a:p>
            </c:rich>
          </c:tx>
          <c:layout>
            <c:manualLayout>
              <c:xMode val="edge"/>
              <c:yMode val="edge"/>
              <c:x val="0.53533190578158463"/>
              <c:y val="0.84905660377358494"/>
            </c:manualLayout>
          </c:layout>
          <c:overlay val="0"/>
          <c:spPr>
            <a:noFill/>
            <a:ln w="26690">
              <a:noFill/>
            </a:ln>
          </c:spPr>
        </c:title>
        <c:numFmt formatCode="General" sourceLinked="1"/>
        <c:majorTickMark val="out"/>
        <c:minorTickMark val="none"/>
        <c:tickLblPos val="nextTo"/>
        <c:spPr>
          <a:ln w="3336">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title>
          <c:tx>
            <c:rich>
              <a:bodyPr/>
              <a:lstStyle/>
              <a:p>
                <a:pPr>
                  <a:defRPr sz="1200" b="1" i="0" u="none" strike="noStrike" baseline="0">
                    <a:solidFill>
                      <a:srgbClr val="000000"/>
                    </a:solidFill>
                    <a:latin typeface="Arial"/>
                    <a:ea typeface="Arial"/>
                    <a:cs typeface="Arial"/>
                  </a:defRPr>
                </a:pPr>
                <a:r>
                  <a:rPr lang="en-US" sz="1200"/>
                  <a:t>Population Size</a:t>
                </a:r>
              </a:p>
            </c:rich>
          </c:tx>
          <c:layout>
            <c:manualLayout>
              <c:xMode val="edge"/>
              <c:yMode val="edge"/>
              <c:x val="2.3554603854389723E-2"/>
              <c:y val="0.27358490566037735"/>
            </c:manualLayout>
          </c:layout>
          <c:overlay val="0"/>
          <c:spPr>
            <a:noFill/>
            <a:ln w="26690">
              <a:noFill/>
            </a:ln>
          </c:spPr>
        </c:title>
        <c:numFmt formatCode="General" sourceLinked="1"/>
        <c:majorTickMark val="out"/>
        <c:minorTickMark val="none"/>
        <c:tickLblPos val="nextTo"/>
        <c:spPr>
          <a:ln w="3336">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25596696"/>
        <c:crosses val="autoZero"/>
        <c:crossBetween val="between"/>
      </c:valAx>
      <c:spPr>
        <a:solidFill>
          <a:srgbClr val="C0C0C0"/>
        </a:solidFill>
        <a:ln w="13345">
          <a:solidFill>
            <a:srgbClr val="808080"/>
          </a:solidFill>
          <a:prstDash val="solid"/>
        </a:ln>
      </c:spPr>
    </c:plotArea>
    <c:plotVisOnly val="1"/>
    <c:dispBlanksAs val="gap"/>
    <c:showDLblsOverMax val="0"/>
  </c:chart>
  <c:spPr>
    <a:solidFill>
      <a:srgbClr val="FFFFFF"/>
    </a:solidFill>
    <a:ln w="3336">
      <a:solidFill>
        <a:srgbClr val="000000"/>
      </a:solidFill>
      <a:prstDash val="solid"/>
    </a:ln>
  </c:spPr>
  <c:txPr>
    <a:bodyPr/>
    <a:lstStyle/>
    <a:p>
      <a:pPr>
        <a:defRPr sz="841"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600" b="1"/>
              <a:t>Pine Siskin</a:t>
            </a:r>
          </a:p>
        </c:rich>
      </c:tx>
      <c:layout>
        <c:manualLayout>
          <c:xMode val="edge"/>
          <c:yMode val="edge"/>
          <c:x val="0.38586815227483751"/>
          <c:y val="8.3526682134570762E-2"/>
        </c:manualLayout>
      </c:layout>
      <c:overlay val="0"/>
    </c:title>
    <c:autoTitleDeleted val="0"/>
    <c:plotArea>
      <c:layout>
        <c:manualLayout>
          <c:layoutTarget val="inner"/>
          <c:xMode val="edge"/>
          <c:yMode val="edge"/>
          <c:x val="0.12145420571779932"/>
          <c:y val="5.4373647988807595E-2"/>
          <c:w val="0.83006934412775191"/>
          <c:h val="0.70922149550618607"/>
        </c:manualLayout>
      </c:layout>
      <c:scatterChart>
        <c:scatterStyle val="lineMarker"/>
        <c:varyColors val="0"/>
        <c:ser>
          <c:idx val="0"/>
          <c:order val="0"/>
          <c:spPr>
            <a:ln w="28575">
              <a:noFill/>
            </a:ln>
          </c:spPr>
          <c:marker>
            <c:symbol val="diamond"/>
            <c:size val="5"/>
            <c:spPr>
              <a:solidFill>
                <a:srgbClr val="000080"/>
              </a:solidFill>
              <a:ln>
                <a:solidFill>
                  <a:srgbClr val="000080"/>
                </a:solidFill>
                <a:prstDash val="solid"/>
              </a:ln>
            </c:spPr>
          </c:marker>
          <c:trendline>
            <c:spPr>
              <a:ln w="12700">
                <a:solidFill>
                  <a:srgbClr val="000000"/>
                </a:solidFill>
                <a:prstDash val="solid"/>
              </a:ln>
            </c:spPr>
            <c:trendlineType val="power"/>
            <c:dispRSqr val="1"/>
            <c:dispEq val="1"/>
            <c:trendlineLbl>
              <c:layout>
                <c:manualLayout>
                  <c:x val="2.0703470562001478E-2"/>
                  <c:y val="-0.19408541449720176"/>
                </c:manualLayout>
              </c:layout>
              <c:tx>
                <c:rich>
                  <a:bodyPr/>
                  <a:lstStyle/>
                  <a:p>
                    <a:pPr>
                      <a:defRPr sz="1200" b="0" i="0" u="none" strike="noStrike" baseline="0">
                        <a:solidFill>
                          <a:srgbClr val="000000"/>
                        </a:solidFill>
                        <a:latin typeface="Arial"/>
                        <a:ea typeface="Arial"/>
                        <a:cs typeface="Arial"/>
                      </a:defRPr>
                    </a:pPr>
                    <a:r>
                      <a:rPr lang="en-US" sz="1200" baseline="0" dirty="0"/>
                      <a:t>y = 1E+185x</a:t>
                    </a:r>
                    <a:r>
                      <a:rPr lang="en-US" sz="1200" baseline="30000" dirty="0"/>
                      <a:t>-55.86</a:t>
                    </a:r>
                    <a:br>
                      <a:rPr lang="en-US" sz="1200" baseline="0" dirty="0"/>
                    </a:br>
                    <a:r>
                      <a:rPr lang="en-US" sz="1200" baseline="0" dirty="0"/>
                      <a:t>R² = 0.8787</a:t>
                    </a:r>
                    <a:endParaRPr lang="en-US" sz="1200" dirty="0"/>
                  </a:p>
                </c:rich>
              </c:tx>
              <c:numFmt formatCode="General" sourceLinked="0"/>
              <c:spPr>
                <a:noFill/>
                <a:ln w="25400">
                  <a:noFill/>
                </a:ln>
              </c:spPr>
            </c:trendlineLbl>
          </c:trendline>
          <c:xVal>
            <c:numRef>
              <c:f>Sheet1!$A$5:$A$52</c:f>
              <c:numCache>
                <c:formatCode>General</c:formatCode>
                <c:ptCount val="48"/>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numCache>
            </c:numRef>
          </c:xVal>
          <c:yVal>
            <c:numRef>
              <c:f>Sheet1!$FM$5:$FM$52</c:f>
              <c:numCache>
                <c:formatCode>General</c:formatCode>
                <c:ptCount val="48"/>
                <c:pt idx="0">
                  <c:v>16.920000000000002</c:v>
                </c:pt>
                <c:pt idx="1">
                  <c:v>16.23</c:v>
                </c:pt>
                <c:pt idx="2">
                  <c:v>15.62</c:v>
                </c:pt>
                <c:pt idx="3">
                  <c:v>13.59</c:v>
                </c:pt>
                <c:pt idx="4">
                  <c:v>14.7</c:v>
                </c:pt>
                <c:pt idx="5">
                  <c:v>9.6999999999999993</c:v>
                </c:pt>
                <c:pt idx="6">
                  <c:v>15.58</c:v>
                </c:pt>
                <c:pt idx="7">
                  <c:v>11.16</c:v>
                </c:pt>
                <c:pt idx="8">
                  <c:v>12.05</c:v>
                </c:pt>
                <c:pt idx="9">
                  <c:v>11.48</c:v>
                </c:pt>
                <c:pt idx="10">
                  <c:v>11.69</c:v>
                </c:pt>
                <c:pt idx="11">
                  <c:v>11.22</c:v>
                </c:pt>
                <c:pt idx="12">
                  <c:v>10</c:v>
                </c:pt>
                <c:pt idx="13">
                  <c:v>9.6999999999999993</c:v>
                </c:pt>
                <c:pt idx="14">
                  <c:v>8.8699999999999992</c:v>
                </c:pt>
                <c:pt idx="15">
                  <c:v>11.72</c:v>
                </c:pt>
                <c:pt idx="16">
                  <c:v>8.67</c:v>
                </c:pt>
                <c:pt idx="17">
                  <c:v>7.44</c:v>
                </c:pt>
                <c:pt idx="18">
                  <c:v>13.23</c:v>
                </c:pt>
                <c:pt idx="19">
                  <c:v>8.9600000000000009</c:v>
                </c:pt>
                <c:pt idx="20">
                  <c:v>7.7</c:v>
                </c:pt>
                <c:pt idx="21">
                  <c:v>8.2100000000000009</c:v>
                </c:pt>
                <c:pt idx="22">
                  <c:v>8.56</c:v>
                </c:pt>
                <c:pt idx="23">
                  <c:v>6.43</c:v>
                </c:pt>
                <c:pt idx="24">
                  <c:v>7.47</c:v>
                </c:pt>
                <c:pt idx="25">
                  <c:v>6.24</c:v>
                </c:pt>
                <c:pt idx="26">
                  <c:v>9.1999999999999993</c:v>
                </c:pt>
                <c:pt idx="27">
                  <c:v>7.1</c:v>
                </c:pt>
                <c:pt idx="28">
                  <c:v>7.02</c:v>
                </c:pt>
                <c:pt idx="29">
                  <c:v>7.64</c:v>
                </c:pt>
                <c:pt idx="30">
                  <c:v>6.84</c:v>
                </c:pt>
                <c:pt idx="31">
                  <c:v>5.82</c:v>
                </c:pt>
                <c:pt idx="32">
                  <c:v>5.88</c:v>
                </c:pt>
                <c:pt idx="33">
                  <c:v>5.82</c:v>
                </c:pt>
                <c:pt idx="34">
                  <c:v>6.34</c:v>
                </c:pt>
                <c:pt idx="35">
                  <c:v>6.32</c:v>
                </c:pt>
                <c:pt idx="36">
                  <c:v>5.0599999999999996</c:v>
                </c:pt>
                <c:pt idx="37">
                  <c:v>4.18</c:v>
                </c:pt>
                <c:pt idx="38">
                  <c:v>4.71</c:v>
                </c:pt>
                <c:pt idx="39">
                  <c:v>4.97</c:v>
                </c:pt>
                <c:pt idx="40">
                  <c:v>3.15</c:v>
                </c:pt>
                <c:pt idx="41">
                  <c:v>5.6</c:v>
                </c:pt>
                <c:pt idx="42">
                  <c:v>5.27</c:v>
                </c:pt>
                <c:pt idx="43">
                  <c:v>4.91</c:v>
                </c:pt>
                <c:pt idx="44">
                  <c:v>5.0199999999999996</c:v>
                </c:pt>
                <c:pt idx="45">
                  <c:v>4.2699999999999996</c:v>
                </c:pt>
                <c:pt idx="46">
                  <c:v>4.8</c:v>
                </c:pt>
                <c:pt idx="47">
                  <c:v>4.0999999999999996</c:v>
                </c:pt>
              </c:numCache>
            </c:numRef>
          </c:yVal>
          <c:smooth val="0"/>
          <c:extLst>
            <c:ext xmlns:c16="http://schemas.microsoft.com/office/drawing/2014/chart" uri="{C3380CC4-5D6E-409C-BE32-E72D297353CC}">
              <c16:uniqueId val="{00000001-4513-4F53-88B9-CC78DB5A854A}"/>
            </c:ext>
          </c:extLst>
        </c:ser>
        <c:dLbls>
          <c:showLegendKey val="0"/>
          <c:showVal val="0"/>
          <c:showCatName val="0"/>
          <c:showSerName val="0"/>
          <c:showPercent val="0"/>
          <c:showBubbleSize val="0"/>
        </c:dLbls>
        <c:axId val="459458072"/>
        <c:axId val="1"/>
      </c:scatterChart>
      <c:valAx>
        <c:axId val="459458072"/>
        <c:scaling>
          <c:orientation val="minMax"/>
          <c:max val="2016"/>
          <c:min val="1966"/>
        </c:scaling>
        <c:delete val="0"/>
        <c:axPos val="b"/>
        <c:title>
          <c:tx>
            <c:rich>
              <a:bodyPr/>
              <a:lstStyle/>
              <a:p>
                <a:pPr>
                  <a:defRPr sz="875" b="1" i="0" u="none" strike="noStrike" baseline="0">
                    <a:solidFill>
                      <a:srgbClr val="000000"/>
                    </a:solidFill>
                    <a:latin typeface="Arial"/>
                    <a:ea typeface="Arial"/>
                    <a:cs typeface="Arial"/>
                  </a:defRPr>
                </a:pPr>
                <a:r>
                  <a:rPr lang="en-US" sz="1400"/>
                  <a:t>Year</a:t>
                </a:r>
              </a:p>
            </c:rich>
          </c:tx>
          <c:layout>
            <c:manualLayout>
              <c:xMode val="edge"/>
              <c:yMode val="edge"/>
              <c:x val="0.49960215753889048"/>
              <c:y val="0.8619682377742048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
        <c:crosses val="autoZero"/>
        <c:crossBetween val="midCat"/>
        <c:majorUnit val="5"/>
        <c:minorUnit val="1"/>
      </c:valAx>
      <c:valAx>
        <c:axId val="1"/>
        <c:scaling>
          <c:orientation val="minMax"/>
          <c:max val="17"/>
          <c:min val="0"/>
        </c:scaling>
        <c:delete val="0"/>
        <c:axPos val="l"/>
        <c:title>
          <c:tx>
            <c:rich>
              <a:bodyPr/>
              <a:lstStyle/>
              <a:p>
                <a:pPr>
                  <a:defRPr sz="1400" b="1" i="0" u="none" strike="noStrike" baseline="0">
                    <a:solidFill>
                      <a:srgbClr val="000000"/>
                    </a:solidFill>
                    <a:latin typeface="Arial"/>
                    <a:ea typeface="Arial"/>
                    <a:cs typeface="Arial"/>
                  </a:defRPr>
                </a:pPr>
                <a:r>
                  <a:rPr lang="en-US" sz="1400" dirty="0"/>
                  <a:t>Annual index</a:t>
                </a:r>
              </a:p>
            </c:rich>
          </c:tx>
          <c:layout>
            <c:manualLayout>
              <c:xMode val="edge"/>
              <c:yMode val="edge"/>
              <c:x val="1.1962543786018286E-2"/>
              <c:y val="0.2642475639192329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59458072"/>
        <c:crosses val="autoZero"/>
        <c:crossBetween val="midCat"/>
        <c:majorUnit val="5"/>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drawing1.xml><?xml version="1.0" encoding="utf-8"?>
<c:userShapes xmlns:c="http://schemas.openxmlformats.org/drawingml/2006/chart">
  <cdr:relSizeAnchor xmlns:cdr="http://schemas.openxmlformats.org/drawingml/2006/chartDrawing">
    <cdr:from>
      <cdr:x>0.49876</cdr:x>
      <cdr:y>0.49464</cdr:y>
    </cdr:from>
    <cdr:to>
      <cdr:x>0.51701</cdr:x>
      <cdr:y>0.53663</cdr:y>
    </cdr:to>
    <cdr:sp macro="" textlink="">
      <cdr:nvSpPr>
        <cdr:cNvPr id="4097" name="Text Box 1">
          <a:extLst xmlns:a="http://schemas.openxmlformats.org/drawingml/2006/main">
            <a:ext uri="{FF2B5EF4-FFF2-40B4-BE49-F238E27FC236}">
              <a16:creationId xmlns:a16="http://schemas.microsoft.com/office/drawing/2014/main" id="{3F49A7BF-5E8F-4EA0-AE16-40554203A51B}"/>
            </a:ext>
          </a:extLst>
        </cdr:cNvPr>
        <cdr:cNvSpPr txBox="1">
          <a:spLocks xmlns:a="http://schemas.openxmlformats.org/drawingml/2006/main" noChangeArrowheads="1"/>
        </cdr:cNvSpPr>
      </cdr:nvSpPr>
      <cdr:spPr bwMode="auto">
        <a:xfrm xmlns:a="http://schemas.openxmlformats.org/drawingml/2006/main">
          <a:off x="3439671" y="2016560"/>
          <a:ext cx="123942" cy="17153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sz="850" b="0" i="0" u="none" strike="noStrike" baseline="0">
              <a:solidFill>
                <a:srgbClr val="000000"/>
              </a:solidFill>
              <a:latin typeface="Arial"/>
              <a:cs typeface="Aria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2464F-C479-4ABF-911F-2F4A1D2A84D4}" type="datetimeFigureOut">
              <a:rPr lang="en-US" smtClean="0"/>
              <a:t>3/24/2019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E037-18AA-4425-BC3F-E08A5DB66452}" type="slidenum">
              <a:rPr lang="en-US" smtClean="0"/>
              <a:t>‹#›</a:t>
            </a:fld>
            <a:endParaRPr lang="en-US"/>
          </a:p>
        </p:txBody>
      </p:sp>
    </p:spTree>
    <p:extLst>
      <p:ext uri="{BB962C8B-B14F-4D97-AF65-F5344CB8AC3E}">
        <p14:creationId xmlns:p14="http://schemas.microsoft.com/office/powerpoint/2010/main" val="164201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62A9DB-A5B3-4A20-9764-81D324F20A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56BA3A-1B3B-4913-A4DD-4929A8080FA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8130" name="Rectangle 7">
            <a:extLst>
              <a:ext uri="{FF2B5EF4-FFF2-40B4-BE49-F238E27FC236}">
                <a16:creationId xmlns:a16="http://schemas.microsoft.com/office/drawing/2014/main" id="{8493516E-0FC1-4E9B-830C-3CDDE00F209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059D32-9125-4982-B29E-4D8B663F973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131" name="Rectangle 2">
            <a:extLst>
              <a:ext uri="{FF2B5EF4-FFF2-40B4-BE49-F238E27FC236}">
                <a16:creationId xmlns:a16="http://schemas.microsoft.com/office/drawing/2014/main" id="{BE396CA0-2959-4A2B-83CF-0EC1ED97060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132" name="Rectangle 3">
            <a:extLst>
              <a:ext uri="{FF2B5EF4-FFF2-40B4-BE49-F238E27FC236}">
                <a16:creationId xmlns:a16="http://schemas.microsoft.com/office/drawing/2014/main" id="{DFA24AE2-2068-44F2-8A2E-6854A2129004}"/>
              </a:ext>
            </a:extLst>
          </p:cNvPr>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3885-AF08-4AFE-9F43-3F548FEE36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B37623-2CA5-461E-823F-B1078A6B7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07386-B579-44C8-8C92-EC34360B30FE}"/>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5" name="Footer Placeholder 4">
            <a:extLst>
              <a:ext uri="{FF2B5EF4-FFF2-40B4-BE49-F238E27FC236}">
                <a16:creationId xmlns:a16="http://schemas.microsoft.com/office/drawing/2014/main" id="{3FF2FD2F-04D8-4781-93BE-1874BB5FE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BC8F-EA36-4A25-80CB-C156A8D5D8C1}"/>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131665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F40E-D08C-477C-B389-06BEF7A38D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3C4004-1DD2-45C8-957F-C3E11B2185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DE67B-DC8D-4AE7-9D4F-7775B1A5C2C8}"/>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5" name="Footer Placeholder 4">
            <a:extLst>
              <a:ext uri="{FF2B5EF4-FFF2-40B4-BE49-F238E27FC236}">
                <a16:creationId xmlns:a16="http://schemas.microsoft.com/office/drawing/2014/main" id="{B290AB72-1909-48B5-BB53-CA7985EEB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201D5-1985-450B-8FD0-8C0290AE02FD}"/>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320473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E17D57-BF00-497B-8DE3-3056BC3CA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8F4BB-D682-4988-89AE-42D963502D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3B9E3-AD72-40EA-BA7A-30106FDDD183}"/>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5" name="Footer Placeholder 4">
            <a:extLst>
              <a:ext uri="{FF2B5EF4-FFF2-40B4-BE49-F238E27FC236}">
                <a16:creationId xmlns:a16="http://schemas.microsoft.com/office/drawing/2014/main" id="{F489DCFA-528B-4B94-8595-9071EE6F8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BADDD-FFCD-46CF-A28B-406E11A12B55}"/>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224442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137E-33E1-40FB-ACEC-7DA4C0B98C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5897B-B326-4AA3-96CA-BA4E20CA4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6E03E-4ABB-4113-9E07-2A65CFA3F7E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C5DCD1-9B79-45C6-94FB-E23D2280823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B755F0-D1E8-42DB-9D75-0F8E05014B5D}"/>
              </a:ext>
            </a:extLst>
          </p:cNvPr>
          <p:cNvSpPr>
            <a:spLocks noGrp="1"/>
          </p:cNvSpPr>
          <p:nvPr>
            <p:ph type="sldNum" sz="quarter" idx="12"/>
          </p:nvPr>
        </p:nvSpPr>
        <p:spPr/>
        <p:txBody>
          <a:bodyPr/>
          <a:lstStyle>
            <a:lvl1pPr>
              <a:defRPr/>
            </a:lvl1pPr>
          </a:lstStyle>
          <a:p>
            <a:fld id="{A1E514E6-BA7B-457D-82AC-6CEE17DE9D34}" type="slidenum">
              <a:rPr lang="en-US" altLang="en-US"/>
              <a:pPr/>
              <a:t>‹#›</a:t>
            </a:fld>
            <a:endParaRPr lang="en-US" altLang="en-US"/>
          </a:p>
        </p:txBody>
      </p:sp>
    </p:spTree>
    <p:extLst>
      <p:ext uri="{BB962C8B-B14F-4D97-AF65-F5344CB8AC3E}">
        <p14:creationId xmlns:p14="http://schemas.microsoft.com/office/powerpoint/2010/main" val="3988317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2434-68A9-4BD0-A844-84032AC163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64C8E-8F29-4ABB-98AA-201287E3B0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D6C7C-8498-4AB7-BF09-4FF0F9DCBE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D8A143-4D73-48BE-87C7-081ABD136CA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766B7D-444F-487A-A88E-E518D4A1444E}"/>
              </a:ext>
            </a:extLst>
          </p:cNvPr>
          <p:cNvSpPr>
            <a:spLocks noGrp="1"/>
          </p:cNvSpPr>
          <p:nvPr>
            <p:ph type="sldNum" sz="quarter" idx="12"/>
          </p:nvPr>
        </p:nvSpPr>
        <p:spPr/>
        <p:txBody>
          <a:bodyPr/>
          <a:lstStyle>
            <a:lvl1pPr>
              <a:defRPr/>
            </a:lvl1pPr>
          </a:lstStyle>
          <a:p>
            <a:fld id="{F43EDAF3-4413-4530-98E5-453393F66D49}" type="slidenum">
              <a:rPr lang="en-US" altLang="en-US"/>
              <a:pPr/>
              <a:t>‹#›</a:t>
            </a:fld>
            <a:endParaRPr lang="en-US" altLang="en-US"/>
          </a:p>
        </p:txBody>
      </p:sp>
    </p:spTree>
    <p:extLst>
      <p:ext uri="{BB962C8B-B14F-4D97-AF65-F5344CB8AC3E}">
        <p14:creationId xmlns:p14="http://schemas.microsoft.com/office/powerpoint/2010/main" val="337971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F9355-8AA6-4B23-8238-931238116BD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019FCC-BA61-4C5F-977D-4FFB85953A0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EF51702-94D3-4F02-89F9-03131F0407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F87DA-C8E7-4C35-B2DE-3EE21D4354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034807-E6F6-4FE3-B7D3-A2190ABD852C}"/>
              </a:ext>
            </a:extLst>
          </p:cNvPr>
          <p:cNvSpPr>
            <a:spLocks noGrp="1"/>
          </p:cNvSpPr>
          <p:nvPr>
            <p:ph type="sldNum" sz="quarter" idx="12"/>
          </p:nvPr>
        </p:nvSpPr>
        <p:spPr/>
        <p:txBody>
          <a:bodyPr/>
          <a:lstStyle>
            <a:lvl1pPr>
              <a:defRPr/>
            </a:lvl1pPr>
          </a:lstStyle>
          <a:p>
            <a:fld id="{4860FCF5-B721-4A24-AC87-530C9A8A441F}" type="slidenum">
              <a:rPr lang="en-US" altLang="en-US"/>
              <a:pPr/>
              <a:t>‹#›</a:t>
            </a:fld>
            <a:endParaRPr lang="en-US" altLang="en-US"/>
          </a:p>
        </p:txBody>
      </p:sp>
    </p:spTree>
    <p:extLst>
      <p:ext uri="{BB962C8B-B14F-4D97-AF65-F5344CB8AC3E}">
        <p14:creationId xmlns:p14="http://schemas.microsoft.com/office/powerpoint/2010/main" val="27379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FD68-6B4C-429D-8F26-116146531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583D-2EB8-49F0-8B7B-2DC411636177}"/>
              </a:ext>
            </a:extLst>
          </p:cNvPr>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52311-BEFA-4B74-B205-B3AA6CB1F34D}"/>
              </a:ext>
            </a:extLst>
          </p:cNvPr>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24DD56-FF3B-4F60-9E8D-713EF4E746B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A8910-8DBC-4E68-9A7C-C52D61DB3F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E9D0FC-3A29-47CD-9EC0-DF21F75BD8DD}"/>
              </a:ext>
            </a:extLst>
          </p:cNvPr>
          <p:cNvSpPr>
            <a:spLocks noGrp="1"/>
          </p:cNvSpPr>
          <p:nvPr>
            <p:ph type="sldNum" sz="quarter" idx="12"/>
          </p:nvPr>
        </p:nvSpPr>
        <p:spPr/>
        <p:txBody>
          <a:bodyPr/>
          <a:lstStyle>
            <a:lvl1pPr>
              <a:defRPr/>
            </a:lvl1pPr>
          </a:lstStyle>
          <a:p>
            <a:fld id="{BD0E2855-9E63-4BEC-BEDF-CEF66EF56166}" type="slidenum">
              <a:rPr lang="en-US" altLang="en-US"/>
              <a:pPr/>
              <a:t>‹#›</a:t>
            </a:fld>
            <a:endParaRPr lang="en-US" altLang="en-US"/>
          </a:p>
        </p:txBody>
      </p:sp>
    </p:spTree>
    <p:extLst>
      <p:ext uri="{BB962C8B-B14F-4D97-AF65-F5344CB8AC3E}">
        <p14:creationId xmlns:p14="http://schemas.microsoft.com/office/powerpoint/2010/main" val="3853218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FB3A-40AF-4908-8000-2FF95AAFB40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A5470-5EAC-4C71-A749-8FA622DC80F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264229-F58C-438A-8134-3546A6A4AB49}"/>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0802F9-4F8D-4F23-915E-B71E5D80F9C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9B0695-111F-46EA-BA81-2399F2AA10C5}"/>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67758-6B16-4072-9183-482026FD890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1761EFB-8D8E-4D6D-B641-A7504D9C983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C097235-64D8-4EAF-9D36-029BD9765565}"/>
              </a:ext>
            </a:extLst>
          </p:cNvPr>
          <p:cNvSpPr>
            <a:spLocks noGrp="1"/>
          </p:cNvSpPr>
          <p:nvPr>
            <p:ph type="sldNum" sz="quarter" idx="12"/>
          </p:nvPr>
        </p:nvSpPr>
        <p:spPr/>
        <p:txBody>
          <a:bodyPr/>
          <a:lstStyle>
            <a:lvl1pPr>
              <a:defRPr/>
            </a:lvl1pPr>
          </a:lstStyle>
          <a:p>
            <a:fld id="{C8BE9379-1033-4DF1-B1D6-C5CE42A24344}" type="slidenum">
              <a:rPr lang="en-US" altLang="en-US"/>
              <a:pPr/>
              <a:t>‹#›</a:t>
            </a:fld>
            <a:endParaRPr lang="en-US" altLang="en-US"/>
          </a:p>
        </p:txBody>
      </p:sp>
    </p:spTree>
    <p:extLst>
      <p:ext uri="{BB962C8B-B14F-4D97-AF65-F5344CB8AC3E}">
        <p14:creationId xmlns:p14="http://schemas.microsoft.com/office/powerpoint/2010/main" val="4176236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7536-23A9-47AD-B095-7EBD81B196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ED4EED-8146-4D41-9627-D4E7DC11BC0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E55885C-DCAA-4272-9D22-39EFB743E53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AAFA690-DBD9-4DA1-8089-F54E2628BF09}"/>
              </a:ext>
            </a:extLst>
          </p:cNvPr>
          <p:cNvSpPr>
            <a:spLocks noGrp="1"/>
          </p:cNvSpPr>
          <p:nvPr>
            <p:ph type="sldNum" sz="quarter" idx="12"/>
          </p:nvPr>
        </p:nvSpPr>
        <p:spPr/>
        <p:txBody>
          <a:bodyPr/>
          <a:lstStyle>
            <a:lvl1pPr>
              <a:defRPr/>
            </a:lvl1pPr>
          </a:lstStyle>
          <a:p>
            <a:fld id="{201B9ACC-6B0E-492E-BE32-1E84B30640B1}" type="slidenum">
              <a:rPr lang="en-US" altLang="en-US"/>
              <a:pPr/>
              <a:t>‹#›</a:t>
            </a:fld>
            <a:endParaRPr lang="en-US" altLang="en-US"/>
          </a:p>
        </p:txBody>
      </p:sp>
    </p:spTree>
    <p:extLst>
      <p:ext uri="{BB962C8B-B14F-4D97-AF65-F5344CB8AC3E}">
        <p14:creationId xmlns:p14="http://schemas.microsoft.com/office/powerpoint/2010/main" val="1478267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5BFE7-442A-4A2A-8A5B-BC655F1F282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0E3AE17-5DC4-4E9B-8492-44AC60756F3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6F075D7-26F5-48AD-8FF8-B5E55549A04A}"/>
              </a:ext>
            </a:extLst>
          </p:cNvPr>
          <p:cNvSpPr>
            <a:spLocks noGrp="1"/>
          </p:cNvSpPr>
          <p:nvPr>
            <p:ph type="sldNum" sz="quarter" idx="12"/>
          </p:nvPr>
        </p:nvSpPr>
        <p:spPr/>
        <p:txBody>
          <a:bodyPr/>
          <a:lstStyle>
            <a:lvl1pPr>
              <a:defRPr/>
            </a:lvl1pPr>
          </a:lstStyle>
          <a:p>
            <a:fld id="{E882CC4C-11DC-4B19-8404-A2CBD3ACB672}" type="slidenum">
              <a:rPr lang="en-US" altLang="en-US"/>
              <a:pPr/>
              <a:t>‹#›</a:t>
            </a:fld>
            <a:endParaRPr lang="en-US" altLang="en-US"/>
          </a:p>
        </p:txBody>
      </p:sp>
    </p:spTree>
    <p:extLst>
      <p:ext uri="{BB962C8B-B14F-4D97-AF65-F5344CB8AC3E}">
        <p14:creationId xmlns:p14="http://schemas.microsoft.com/office/powerpoint/2010/main" val="4197831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AB35-86F4-4860-9224-B881AE514C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5FDF4-6388-4963-9A53-37AA03A5936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3F026-3EF8-4C67-AF03-BE4CD5E3E85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C01F59-D523-410B-8C65-0CC18801509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567EC12-1FAD-41F2-807B-F21F51F8A4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B60451-3BCB-41FA-98E7-E2E572029D1F}"/>
              </a:ext>
            </a:extLst>
          </p:cNvPr>
          <p:cNvSpPr>
            <a:spLocks noGrp="1"/>
          </p:cNvSpPr>
          <p:nvPr>
            <p:ph type="sldNum" sz="quarter" idx="12"/>
          </p:nvPr>
        </p:nvSpPr>
        <p:spPr/>
        <p:txBody>
          <a:bodyPr/>
          <a:lstStyle>
            <a:lvl1pPr>
              <a:defRPr/>
            </a:lvl1pPr>
          </a:lstStyle>
          <a:p>
            <a:fld id="{9D3D7DA8-1FF8-44F3-921C-AABF0C32565F}" type="slidenum">
              <a:rPr lang="en-US" altLang="en-US"/>
              <a:pPr/>
              <a:t>‹#›</a:t>
            </a:fld>
            <a:endParaRPr lang="en-US" altLang="en-US"/>
          </a:p>
        </p:txBody>
      </p:sp>
    </p:spTree>
    <p:extLst>
      <p:ext uri="{BB962C8B-B14F-4D97-AF65-F5344CB8AC3E}">
        <p14:creationId xmlns:p14="http://schemas.microsoft.com/office/powerpoint/2010/main" val="341514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C03-73CE-4F54-B1B8-1272FF6EE3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E6697-BA1C-47B4-88E3-14AEB99F77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87096-174E-4F06-A3FF-E3737BC468F8}"/>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5" name="Footer Placeholder 4">
            <a:extLst>
              <a:ext uri="{FF2B5EF4-FFF2-40B4-BE49-F238E27FC236}">
                <a16:creationId xmlns:a16="http://schemas.microsoft.com/office/drawing/2014/main" id="{3564017D-7845-4CEE-971F-B292D435A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F521F-9A25-46CA-A095-FCDF35E89898}"/>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842720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8E8-59A0-4884-B023-05C39993714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A5A103-92CB-4C53-866E-7733F24AEC6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139CE1-A496-4D75-81D9-92EA5179F14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F4E6AF-47F5-406B-A3AB-A075BF76E39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764D19-75D5-4D69-B52B-1C58D75C068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2A99EBA-151D-4EC1-AAC4-2BC1943628DD}"/>
              </a:ext>
            </a:extLst>
          </p:cNvPr>
          <p:cNvSpPr>
            <a:spLocks noGrp="1"/>
          </p:cNvSpPr>
          <p:nvPr>
            <p:ph type="sldNum" sz="quarter" idx="12"/>
          </p:nvPr>
        </p:nvSpPr>
        <p:spPr/>
        <p:txBody>
          <a:bodyPr/>
          <a:lstStyle>
            <a:lvl1pPr>
              <a:defRPr/>
            </a:lvl1pPr>
          </a:lstStyle>
          <a:p>
            <a:fld id="{358E03F6-7CB5-4064-A5CE-7A50A21C67CA}" type="slidenum">
              <a:rPr lang="en-US" altLang="en-US"/>
              <a:pPr/>
              <a:t>‹#›</a:t>
            </a:fld>
            <a:endParaRPr lang="en-US" altLang="en-US"/>
          </a:p>
        </p:txBody>
      </p:sp>
    </p:spTree>
    <p:extLst>
      <p:ext uri="{BB962C8B-B14F-4D97-AF65-F5344CB8AC3E}">
        <p14:creationId xmlns:p14="http://schemas.microsoft.com/office/powerpoint/2010/main" val="198634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8993-E41B-4A82-AE17-905C63792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3FE65-A55B-4578-A4A9-4779931843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87F55-2F96-4B3F-BD01-351718210E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FE84B7-BA70-46C6-8B06-B6D3AB87F16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4F3FDB-3D51-4542-93F1-49DB5D50D1BC}"/>
              </a:ext>
            </a:extLst>
          </p:cNvPr>
          <p:cNvSpPr>
            <a:spLocks noGrp="1"/>
          </p:cNvSpPr>
          <p:nvPr>
            <p:ph type="sldNum" sz="quarter" idx="12"/>
          </p:nvPr>
        </p:nvSpPr>
        <p:spPr/>
        <p:txBody>
          <a:bodyPr/>
          <a:lstStyle>
            <a:lvl1pPr>
              <a:defRPr/>
            </a:lvl1pPr>
          </a:lstStyle>
          <a:p>
            <a:fld id="{A357F46A-0765-4C60-875B-FF07615D8CB2}" type="slidenum">
              <a:rPr lang="en-US" altLang="en-US"/>
              <a:pPr/>
              <a:t>‹#›</a:t>
            </a:fld>
            <a:endParaRPr lang="en-US" altLang="en-US"/>
          </a:p>
        </p:txBody>
      </p:sp>
    </p:spTree>
    <p:extLst>
      <p:ext uri="{BB962C8B-B14F-4D97-AF65-F5344CB8AC3E}">
        <p14:creationId xmlns:p14="http://schemas.microsoft.com/office/powerpoint/2010/main" val="4249093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6F98D-F971-482B-AC8F-750B641DEEC4}"/>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B2740D-15B2-43A3-B400-87BE76909C7D}"/>
              </a:ext>
            </a:extLst>
          </p:cNvPr>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CE9EB-9555-401E-9F24-42AF459915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160026-CB8F-49E9-8CB0-83C61BB712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4A6152F-63D7-435F-BA6A-A05394E589F5}"/>
              </a:ext>
            </a:extLst>
          </p:cNvPr>
          <p:cNvSpPr>
            <a:spLocks noGrp="1"/>
          </p:cNvSpPr>
          <p:nvPr>
            <p:ph type="sldNum" sz="quarter" idx="12"/>
          </p:nvPr>
        </p:nvSpPr>
        <p:spPr/>
        <p:txBody>
          <a:bodyPr/>
          <a:lstStyle>
            <a:lvl1pPr>
              <a:defRPr/>
            </a:lvl1pPr>
          </a:lstStyle>
          <a:p>
            <a:fld id="{65316BAA-8FC9-4046-9E40-BCD47309BFA3}" type="slidenum">
              <a:rPr lang="en-US" altLang="en-US"/>
              <a:pPr/>
              <a:t>‹#›</a:t>
            </a:fld>
            <a:endParaRPr lang="en-US" altLang="en-US"/>
          </a:p>
        </p:txBody>
      </p:sp>
    </p:spTree>
    <p:extLst>
      <p:ext uri="{BB962C8B-B14F-4D97-AF65-F5344CB8AC3E}">
        <p14:creationId xmlns:p14="http://schemas.microsoft.com/office/powerpoint/2010/main" val="77807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7032-3F58-465D-BA28-95159F9EA2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4FC79-57F3-4A03-ADC6-10FBB15809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FB5A15-0273-4E9E-9638-D5FAF5B706F9}"/>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5" name="Footer Placeholder 4">
            <a:extLst>
              <a:ext uri="{FF2B5EF4-FFF2-40B4-BE49-F238E27FC236}">
                <a16:creationId xmlns:a16="http://schemas.microsoft.com/office/drawing/2014/main" id="{8CFF5449-7FB2-4CE7-A6AF-BA580C46D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0E829-2500-4900-B808-E9EE397C49D0}"/>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416431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07E9-3711-45C9-8E7F-73E8DBE1CA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B11DD-C4D9-4822-8CFF-8C7584E62F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220C0-819F-439F-A565-43F90A2B6C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10B1AC-5D0B-4DA3-8325-FDAC8B7038A3}"/>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6" name="Footer Placeholder 5">
            <a:extLst>
              <a:ext uri="{FF2B5EF4-FFF2-40B4-BE49-F238E27FC236}">
                <a16:creationId xmlns:a16="http://schemas.microsoft.com/office/drawing/2014/main" id="{68F14174-0AC2-4CF5-B460-D58FD68C6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C0917-6373-44F6-9D35-A6A4F2755855}"/>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221169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AF6C-2609-4AE0-8719-9818455435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35D8E-E7EF-4723-B165-AA3ABFE04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8E54CB-E230-42B5-B6A1-091A86BB19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4CB33E-82D7-45D7-AF40-976E9D09A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600E4E-6A7B-43A9-9185-33DCE6D6AB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F04F90-9EB6-4522-92E8-5BB5663C00A3}"/>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8" name="Footer Placeholder 7">
            <a:extLst>
              <a:ext uri="{FF2B5EF4-FFF2-40B4-BE49-F238E27FC236}">
                <a16:creationId xmlns:a16="http://schemas.microsoft.com/office/drawing/2014/main" id="{92FB347E-6071-464D-AE60-327596BAA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69E7A-0CB3-4F0C-8F4C-D0CA73B67A7B}"/>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132568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7267-081A-41FD-B41A-E354AEAA52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658EA-C874-4E6D-B20D-D23847881DB3}"/>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4" name="Footer Placeholder 3">
            <a:extLst>
              <a:ext uri="{FF2B5EF4-FFF2-40B4-BE49-F238E27FC236}">
                <a16:creationId xmlns:a16="http://schemas.microsoft.com/office/drawing/2014/main" id="{77CB6DBE-8F68-4C8A-A997-3C2E11CE9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A4335C-86E6-4C34-B31F-C210D4A552BA}"/>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46616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81C07-961D-4EEC-8C7F-2CDC9FE6C140}"/>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3" name="Footer Placeholder 2">
            <a:extLst>
              <a:ext uri="{FF2B5EF4-FFF2-40B4-BE49-F238E27FC236}">
                <a16:creationId xmlns:a16="http://schemas.microsoft.com/office/drawing/2014/main" id="{920013F7-41D4-4FB5-B159-BA233A7C2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FCFE-C678-4740-AB1D-FEC775789F4D}"/>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337209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18C1-A1DF-4DA4-B6AA-A43A16BFC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0FD52-56EE-43DC-805D-2826E118EA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BED727-FEB9-4795-BA74-8F5843645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FA9F57-5EA3-49D3-B603-FDDA1E0A8176}"/>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6" name="Footer Placeholder 5">
            <a:extLst>
              <a:ext uri="{FF2B5EF4-FFF2-40B4-BE49-F238E27FC236}">
                <a16:creationId xmlns:a16="http://schemas.microsoft.com/office/drawing/2014/main" id="{2B449452-E41B-4226-B18D-BAB9036A6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69D0F-19A3-4469-BAEF-FF24C684FA31}"/>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198681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4FF1-41B7-4B97-9AD4-8A280DDDC3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7350B5-207B-4A54-AD90-D906D78A4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774FB9-97C0-4D01-959B-E235D4CF1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041ECE-AAED-4F12-9C24-F29FF5D9EF83}"/>
              </a:ext>
            </a:extLst>
          </p:cNvPr>
          <p:cNvSpPr>
            <a:spLocks noGrp="1"/>
          </p:cNvSpPr>
          <p:nvPr>
            <p:ph type="dt" sz="half" idx="10"/>
          </p:nvPr>
        </p:nvSpPr>
        <p:spPr/>
        <p:txBody>
          <a:bodyPr/>
          <a:lstStyle/>
          <a:p>
            <a:fld id="{2E578E6D-A721-4872-8ACE-22D09342C151}" type="datetimeFigureOut">
              <a:rPr lang="en-US" smtClean="0"/>
              <a:t>3/24/2019</a:t>
            </a:fld>
            <a:endParaRPr lang="en-US"/>
          </a:p>
        </p:txBody>
      </p:sp>
      <p:sp>
        <p:nvSpPr>
          <p:cNvPr id="6" name="Footer Placeholder 5">
            <a:extLst>
              <a:ext uri="{FF2B5EF4-FFF2-40B4-BE49-F238E27FC236}">
                <a16:creationId xmlns:a16="http://schemas.microsoft.com/office/drawing/2014/main" id="{DA438A71-85E0-4D20-8D76-D4B7AB543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EB6E8-AE06-4DA1-91E5-91BF3817C925}"/>
              </a:ext>
            </a:extLst>
          </p:cNvPr>
          <p:cNvSpPr>
            <a:spLocks noGrp="1"/>
          </p:cNvSpPr>
          <p:nvPr>
            <p:ph type="sldNum" sz="quarter" idx="12"/>
          </p:nvPr>
        </p:nvSpPr>
        <p:spPr/>
        <p:txBody>
          <a:bodyPr/>
          <a:lstStyle/>
          <a:p>
            <a:fld id="{717DA51F-F998-497A-9667-DDC8B58AFED2}" type="slidenum">
              <a:rPr lang="en-US" smtClean="0"/>
              <a:t>‹#›</a:t>
            </a:fld>
            <a:endParaRPr lang="en-US"/>
          </a:p>
        </p:txBody>
      </p:sp>
    </p:spTree>
    <p:extLst>
      <p:ext uri="{BB962C8B-B14F-4D97-AF65-F5344CB8AC3E}">
        <p14:creationId xmlns:p14="http://schemas.microsoft.com/office/powerpoint/2010/main" val="4795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AA738-00E3-4BBD-BCB7-F2C07F875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A0911-DA7C-4BDD-B271-9A839DC2E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589D6-913F-49CF-BA7A-43ACC3BA91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78E6D-A721-4872-8ACE-22D09342C151}" type="datetimeFigureOut">
              <a:rPr lang="en-US" smtClean="0"/>
              <a:t>3/24/2019</a:t>
            </a:fld>
            <a:endParaRPr lang="en-US"/>
          </a:p>
        </p:txBody>
      </p:sp>
      <p:sp>
        <p:nvSpPr>
          <p:cNvPr id="5" name="Footer Placeholder 4">
            <a:extLst>
              <a:ext uri="{FF2B5EF4-FFF2-40B4-BE49-F238E27FC236}">
                <a16:creationId xmlns:a16="http://schemas.microsoft.com/office/drawing/2014/main" id="{A23BA51B-6686-4EE9-A0F3-BCE784AC9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46DB77-2E05-40A2-B810-F278111B5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DA51F-F998-497A-9667-DDC8B58AFED2}" type="slidenum">
              <a:rPr lang="en-US" smtClean="0"/>
              <a:t>‹#›</a:t>
            </a:fld>
            <a:endParaRPr lang="en-US"/>
          </a:p>
        </p:txBody>
      </p:sp>
    </p:spTree>
    <p:extLst>
      <p:ext uri="{BB962C8B-B14F-4D97-AF65-F5344CB8AC3E}">
        <p14:creationId xmlns:p14="http://schemas.microsoft.com/office/powerpoint/2010/main" val="3944998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928A90-5CF6-4558-939E-3B1B47D211C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8C7058E-E75E-4049-A10B-D182894CB92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89FE8CD-8998-4015-BFF8-3D7F2141408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E5DAA5E5-FBAA-4A8A-8B3D-935A9D81764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A1F6A72-142E-4F53-94DE-066FCEDB3D8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3AC057E-BAF2-418D-98B0-753695B85CC9}" type="slidenum">
              <a:rPr lang="en-US" altLang="en-US"/>
              <a:pPr/>
              <a:t>‹#›</a:t>
            </a:fld>
            <a:endParaRPr lang="en-US" altLang="en-US"/>
          </a:p>
        </p:txBody>
      </p:sp>
    </p:spTree>
    <p:extLst>
      <p:ext uri="{BB962C8B-B14F-4D97-AF65-F5344CB8AC3E}">
        <p14:creationId xmlns:p14="http://schemas.microsoft.com/office/powerpoint/2010/main" val="1057696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image" Target="../media/image14.e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emf"/><Relationship Id="rId4" Type="http://schemas.openxmlformats.org/officeDocument/2006/relationships/oleObject" Target="../embeddings/oleObject2.bin"/><Relationship Id="rId9"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6.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5A6F-E816-401E-8515-55BF4A99D548}"/>
              </a:ext>
            </a:extLst>
          </p:cNvPr>
          <p:cNvSpPr>
            <a:spLocks noGrp="1"/>
          </p:cNvSpPr>
          <p:nvPr>
            <p:ph type="ctrTitle"/>
          </p:nvPr>
        </p:nvSpPr>
        <p:spPr>
          <a:xfrm>
            <a:off x="7512148" y="281353"/>
            <a:ext cx="4679852" cy="633046"/>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Population Viability</a:t>
            </a:r>
          </a:p>
        </p:txBody>
      </p:sp>
      <p:sp>
        <p:nvSpPr>
          <p:cNvPr id="3" name="Subtitle 2">
            <a:extLst>
              <a:ext uri="{FF2B5EF4-FFF2-40B4-BE49-F238E27FC236}">
                <a16:creationId xmlns:a16="http://schemas.microsoft.com/office/drawing/2014/main" id="{9E45D481-2FA4-4865-AF68-FCD46F078048}"/>
              </a:ext>
            </a:extLst>
          </p:cNvPr>
          <p:cNvSpPr>
            <a:spLocks noGrp="1"/>
          </p:cNvSpPr>
          <p:nvPr>
            <p:ph type="subTitle" idx="1"/>
          </p:nvPr>
        </p:nvSpPr>
        <p:spPr>
          <a:xfrm>
            <a:off x="4974956" y="4899849"/>
            <a:ext cx="7010400" cy="1114367"/>
          </a:xfrm>
        </p:spPr>
        <p:txBody>
          <a:bodyPr>
            <a:normAutofit fontScale="92500" lnSpcReduction="10000"/>
          </a:bodyPr>
          <a:lstStyle/>
          <a:p>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Population growth, age structure, stochastic effects, viability simulations and minimum viable populations.</a:t>
            </a:r>
          </a:p>
        </p:txBody>
      </p:sp>
    </p:spTree>
    <p:extLst>
      <p:ext uri="{BB962C8B-B14F-4D97-AF65-F5344CB8AC3E}">
        <p14:creationId xmlns:p14="http://schemas.microsoft.com/office/powerpoint/2010/main" val="3094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64034D1-777E-4801-BFB7-7220B364AD81}"/>
              </a:ext>
            </a:extLst>
          </p:cNvPr>
          <p:cNvSpPr>
            <a:spLocks noGrp="1" noChangeArrowheads="1"/>
          </p:cNvSpPr>
          <p:nvPr>
            <p:ph type="title"/>
          </p:nvPr>
        </p:nvSpPr>
        <p:spPr>
          <a:xfrm>
            <a:off x="132991" y="258417"/>
            <a:ext cx="6152322" cy="914400"/>
          </a:xfrm>
        </p:spPr>
        <p:txBody>
          <a:bodyPr/>
          <a:lstStyle/>
          <a:p>
            <a:r>
              <a:rPr lang="en-US" altLang="en-US" sz="3200" dirty="0">
                <a:solidFill>
                  <a:schemeClr val="tx1"/>
                </a:solidFill>
              </a:rPr>
              <a:t>Deriving </a:t>
            </a:r>
            <a:r>
              <a:rPr lang="en-US" altLang="en-US" sz="3200" dirty="0" err="1">
                <a:solidFill>
                  <a:schemeClr val="tx1"/>
                </a:solidFill>
              </a:rPr>
              <a:t>dN</a:t>
            </a:r>
            <a:r>
              <a:rPr lang="en-US" altLang="en-US" sz="3200" dirty="0">
                <a:solidFill>
                  <a:schemeClr val="tx1"/>
                </a:solidFill>
              </a:rPr>
              <a:t>/dt = </a:t>
            </a:r>
            <a:r>
              <a:rPr lang="en-US" altLang="en-US" sz="3200" dirty="0" err="1">
                <a:solidFill>
                  <a:schemeClr val="tx1"/>
                </a:solidFill>
              </a:rPr>
              <a:t>rN</a:t>
            </a:r>
            <a:r>
              <a:rPr lang="en-US" altLang="en-US" sz="3200" dirty="0">
                <a:solidFill>
                  <a:schemeClr val="tx1"/>
                </a:solidFill>
              </a:rPr>
              <a:t>(1-N/K)   II</a:t>
            </a:r>
          </a:p>
        </p:txBody>
      </p:sp>
      <p:sp>
        <p:nvSpPr>
          <p:cNvPr id="23555" name="Rectangle 3">
            <a:extLst>
              <a:ext uri="{FF2B5EF4-FFF2-40B4-BE49-F238E27FC236}">
                <a16:creationId xmlns:a16="http://schemas.microsoft.com/office/drawing/2014/main" id="{4D740695-580A-4DD0-B0C6-6CCEFC40548F}"/>
              </a:ext>
            </a:extLst>
          </p:cNvPr>
          <p:cNvSpPr>
            <a:spLocks noGrp="1" noChangeArrowheads="1"/>
          </p:cNvSpPr>
          <p:nvPr>
            <p:ph type="body" idx="1"/>
          </p:nvPr>
        </p:nvSpPr>
        <p:spPr>
          <a:xfrm>
            <a:off x="493486" y="1248229"/>
            <a:ext cx="5392057" cy="5410200"/>
          </a:xfrm>
        </p:spPr>
        <p:txBody>
          <a:bodyPr/>
          <a:lstStyle/>
          <a:p>
            <a:pPr>
              <a:lnSpc>
                <a:spcPct val="90000"/>
              </a:lnSpc>
            </a:pPr>
            <a:r>
              <a:rPr lang="en-US" altLang="en-US" sz="2200" dirty="0"/>
              <a:t>To calculate the change in population over time (</a:t>
            </a:r>
            <a:r>
              <a:rPr lang="en-US" altLang="en-US" sz="2200" dirty="0" err="1"/>
              <a:t>dN</a:t>
            </a:r>
            <a:r>
              <a:rPr lang="en-US" altLang="en-US" sz="2200" dirty="0"/>
              <a:t>/dt), we subtract the number in the starting population N from the number at some future time N(t):                                             </a:t>
            </a:r>
            <a:r>
              <a:rPr lang="en-US" altLang="en-US" sz="2200" dirty="0" err="1"/>
              <a:t>dN</a:t>
            </a:r>
            <a:r>
              <a:rPr lang="en-US" altLang="en-US" sz="2200" dirty="0"/>
              <a:t>/dt = N(t) – N</a:t>
            </a:r>
          </a:p>
          <a:p>
            <a:pPr>
              <a:lnSpc>
                <a:spcPct val="90000"/>
              </a:lnSpc>
            </a:pPr>
            <a:r>
              <a:rPr lang="en-US" altLang="en-US" sz="2200" dirty="0"/>
              <a:t>N(t) also may be expressed as the product of the reproductive factor R and the starting population N:                            N(t) = RN </a:t>
            </a:r>
          </a:p>
          <a:p>
            <a:pPr>
              <a:lnSpc>
                <a:spcPct val="90000"/>
              </a:lnSpc>
            </a:pPr>
            <a:r>
              <a:rPr lang="en-US" altLang="en-US" sz="2200" dirty="0"/>
              <a:t>Substituting into </a:t>
            </a:r>
            <a:r>
              <a:rPr lang="en-US" altLang="en-US" sz="2200" dirty="0" err="1"/>
              <a:t>dN</a:t>
            </a:r>
            <a:r>
              <a:rPr lang="en-US" altLang="en-US" sz="2200" dirty="0"/>
              <a:t>/dt, we get:            </a:t>
            </a:r>
            <a:r>
              <a:rPr lang="en-US" altLang="en-US" sz="2200" dirty="0" err="1"/>
              <a:t>dN</a:t>
            </a:r>
            <a:r>
              <a:rPr lang="en-US" altLang="en-US" sz="2200" dirty="0"/>
              <a:t>/dt = RN – N = N(R – 1)			      </a:t>
            </a:r>
            <a:r>
              <a:rPr lang="en-US" altLang="en-US" sz="2200" dirty="0">
                <a:solidFill>
                  <a:srgbClr val="FF0000"/>
                </a:solidFill>
              </a:rPr>
              <a:t>factoring</a:t>
            </a:r>
          </a:p>
          <a:p>
            <a:pPr>
              <a:lnSpc>
                <a:spcPct val="90000"/>
              </a:lnSpc>
            </a:pPr>
            <a:r>
              <a:rPr lang="en-US" altLang="en-US" sz="2200" dirty="0">
                <a:solidFill>
                  <a:srgbClr val="000000"/>
                </a:solidFill>
              </a:rPr>
              <a:t>Substituting the formula for R into this,     – (r/K)N + (1 + r), gives:                        </a:t>
            </a:r>
            <a:r>
              <a:rPr lang="en-US" altLang="en-US" sz="2200" dirty="0" err="1">
                <a:solidFill>
                  <a:srgbClr val="000000"/>
                </a:solidFill>
              </a:rPr>
              <a:t>dN</a:t>
            </a:r>
            <a:r>
              <a:rPr lang="en-US" altLang="en-US" sz="2200" dirty="0">
                <a:solidFill>
                  <a:srgbClr val="000000"/>
                </a:solidFill>
              </a:rPr>
              <a:t>/dt = N[– (r/K)N + 1 + r  – 1]</a:t>
            </a:r>
          </a:p>
          <a:p>
            <a:pPr>
              <a:lnSpc>
                <a:spcPct val="90000"/>
              </a:lnSpc>
            </a:pPr>
            <a:endParaRPr lang="en-US" altLang="en-US" sz="2200" dirty="0"/>
          </a:p>
        </p:txBody>
      </p:sp>
      <p:sp>
        <p:nvSpPr>
          <p:cNvPr id="23559" name="Text Box 7">
            <a:extLst>
              <a:ext uri="{FF2B5EF4-FFF2-40B4-BE49-F238E27FC236}">
                <a16:creationId xmlns:a16="http://schemas.microsoft.com/office/drawing/2014/main" id="{A810A376-B822-41C9-BD7A-6EBB858385C9}"/>
              </a:ext>
            </a:extLst>
          </p:cNvPr>
          <p:cNvSpPr txBox="1">
            <a:spLocks noChangeArrowheads="1"/>
          </p:cNvSpPr>
          <p:nvPr/>
        </p:nvSpPr>
        <p:spPr bwMode="auto">
          <a:xfrm>
            <a:off x="6502400" y="4936163"/>
            <a:ext cx="519611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cs typeface="Times New Roman" panose="02020603050405020304" pitchFamily="18" charset="0"/>
              </a:defRPr>
            </a:lvl1pPr>
            <a:lvl2pPr marL="914400" indent="-457200">
              <a:defRPr sz="2400">
                <a:solidFill>
                  <a:schemeClr val="tx1"/>
                </a:solidFill>
                <a:latin typeface="Times New Roman" panose="02020603050405020304" pitchFamily="18" charset="0"/>
                <a:cs typeface="Times New Roman" panose="02020603050405020304" pitchFamily="18" charset="0"/>
              </a:defRPr>
            </a:lvl2pPr>
            <a:lvl3pPr marL="1371600" indent="-457200">
              <a:defRPr sz="2400">
                <a:solidFill>
                  <a:schemeClr val="tx1"/>
                </a:solidFill>
                <a:latin typeface="Times New Roman" panose="02020603050405020304" pitchFamily="18" charset="0"/>
                <a:cs typeface="Times New Roman" panose="02020603050405020304" pitchFamily="18" charset="0"/>
              </a:defRPr>
            </a:lvl3pPr>
            <a:lvl4pPr marL="1828800" indent="-457200">
              <a:defRPr sz="2400">
                <a:solidFill>
                  <a:schemeClr val="tx1"/>
                </a:solidFill>
                <a:latin typeface="Times New Roman" panose="02020603050405020304" pitchFamily="18" charset="0"/>
                <a:cs typeface="Times New Roman" panose="02020603050405020304" pitchFamily="18" charset="0"/>
              </a:defRPr>
            </a:lvl4pPr>
            <a:lvl5pPr marL="2286000" indent="-457200">
              <a:defRPr sz="2400">
                <a:solidFill>
                  <a:schemeClr val="tx1"/>
                </a:solidFill>
                <a:latin typeface="Times New Roman" panose="02020603050405020304" pitchFamily="18" charset="0"/>
                <a:cs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fontAlgn="base">
              <a:spcBef>
                <a:spcPct val="0"/>
              </a:spcBef>
              <a:spcAft>
                <a:spcPct val="0"/>
              </a:spcAft>
              <a:buFontTx/>
              <a:buChar char="•"/>
            </a:pPr>
            <a:r>
              <a:rPr lang="en-US" altLang="en-US" sz="2200" dirty="0">
                <a:solidFill>
                  <a:srgbClr val="000000"/>
                </a:solidFill>
              </a:rPr>
              <a:t>Combining terms gives:                     </a:t>
            </a:r>
            <a:r>
              <a:rPr lang="en-US" altLang="en-US" sz="2200" dirty="0" err="1">
                <a:solidFill>
                  <a:srgbClr val="000000"/>
                </a:solidFill>
              </a:rPr>
              <a:t>dN</a:t>
            </a:r>
            <a:r>
              <a:rPr lang="en-US" altLang="en-US" sz="2200" dirty="0">
                <a:solidFill>
                  <a:srgbClr val="000000"/>
                </a:solidFill>
              </a:rPr>
              <a:t>/dt = N (– </a:t>
            </a:r>
            <a:r>
              <a:rPr lang="en-US" altLang="en-US" sz="2200" dirty="0" err="1">
                <a:solidFill>
                  <a:srgbClr val="000000"/>
                </a:solidFill>
              </a:rPr>
              <a:t>rN</a:t>
            </a:r>
            <a:r>
              <a:rPr lang="en-US" altLang="en-US" sz="2200" dirty="0">
                <a:solidFill>
                  <a:srgbClr val="000000"/>
                </a:solidFill>
              </a:rPr>
              <a:t>/K +r)</a:t>
            </a:r>
          </a:p>
          <a:p>
            <a:pPr fontAlgn="base">
              <a:spcBef>
                <a:spcPct val="0"/>
              </a:spcBef>
              <a:spcAft>
                <a:spcPct val="0"/>
              </a:spcAft>
              <a:buFontTx/>
              <a:buChar char="•"/>
            </a:pPr>
            <a:r>
              <a:rPr lang="en-US" altLang="en-US" sz="2200" dirty="0">
                <a:solidFill>
                  <a:srgbClr val="000000"/>
                </a:solidFill>
              </a:rPr>
              <a:t>Factoring and rearranging yields:   </a:t>
            </a:r>
            <a:r>
              <a:rPr lang="en-US" altLang="en-US" sz="2200" dirty="0" err="1">
                <a:solidFill>
                  <a:srgbClr val="000000"/>
                </a:solidFill>
              </a:rPr>
              <a:t>dN</a:t>
            </a:r>
            <a:r>
              <a:rPr lang="en-US" altLang="en-US" sz="2200" dirty="0">
                <a:solidFill>
                  <a:srgbClr val="000000"/>
                </a:solidFill>
              </a:rPr>
              <a:t>/dt = </a:t>
            </a:r>
            <a:r>
              <a:rPr lang="en-US" altLang="en-US" sz="2200" dirty="0" err="1">
                <a:solidFill>
                  <a:srgbClr val="000000"/>
                </a:solidFill>
              </a:rPr>
              <a:t>rN</a:t>
            </a:r>
            <a:r>
              <a:rPr lang="en-US" altLang="en-US" sz="2200" dirty="0">
                <a:solidFill>
                  <a:srgbClr val="000000"/>
                </a:solidFill>
              </a:rPr>
              <a:t>(1 – N/K)</a:t>
            </a:r>
          </a:p>
        </p:txBody>
      </p:sp>
      <p:pic>
        <p:nvPicPr>
          <p:cNvPr id="3" name="Picture 2">
            <a:extLst>
              <a:ext uri="{FF2B5EF4-FFF2-40B4-BE49-F238E27FC236}">
                <a16:creationId xmlns:a16="http://schemas.microsoft.com/office/drawing/2014/main" id="{C058C0A7-D806-4026-831C-90DAE5152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5082" y="715617"/>
            <a:ext cx="4761939" cy="3306146"/>
          </a:xfrm>
          <a:prstGeom prst="rect">
            <a:avLst/>
          </a:prstGeom>
        </p:spPr>
      </p:pic>
      <p:sp>
        <p:nvSpPr>
          <p:cNvPr id="4" name="TextBox 3">
            <a:extLst>
              <a:ext uri="{FF2B5EF4-FFF2-40B4-BE49-F238E27FC236}">
                <a16:creationId xmlns:a16="http://schemas.microsoft.com/office/drawing/2014/main" id="{A28BFCFF-D2B1-4E87-BE8C-20F5395C3844}"/>
              </a:ext>
            </a:extLst>
          </p:cNvPr>
          <p:cNvSpPr txBox="1"/>
          <p:nvPr/>
        </p:nvSpPr>
        <p:spPr>
          <a:xfrm>
            <a:off x="6971962" y="4125020"/>
            <a:ext cx="4188178" cy="707886"/>
          </a:xfrm>
          <a:prstGeom prst="rect">
            <a:avLst/>
          </a:prstGeom>
          <a:noFill/>
        </p:spPr>
        <p:txBody>
          <a:bodyPr wrap="square" rtlCol="0">
            <a:spAutoFit/>
          </a:bodyPr>
          <a:lstStyle/>
          <a:p>
            <a:pPr algn="ctr"/>
            <a:r>
              <a:rPr lang="en-US" sz="2000" dirty="0"/>
              <a:t>Fecundity is essential to population growth.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5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500"/>
                                        <p:tgtEl>
                                          <p:spTgt spid="23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fade">
                                      <p:cBhvr>
                                        <p:cTn id="22" dur="5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559">
                                            <p:txEl>
                                              <p:pRg st="0" end="0"/>
                                            </p:txEl>
                                          </p:spTgt>
                                        </p:tgtEl>
                                        <p:attrNameLst>
                                          <p:attrName>style.visibility</p:attrName>
                                        </p:attrNameLst>
                                      </p:cBhvr>
                                      <p:to>
                                        <p:strVal val="visible"/>
                                      </p:to>
                                    </p:set>
                                    <p:animEffect transition="in" filter="fade">
                                      <p:cBhvr>
                                        <p:cTn id="27" dur="500"/>
                                        <p:tgtEl>
                                          <p:spTgt spid="2355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559">
                                            <p:txEl>
                                              <p:pRg st="1" end="1"/>
                                            </p:txEl>
                                          </p:spTgt>
                                        </p:tgtEl>
                                        <p:attrNameLst>
                                          <p:attrName>style.visibility</p:attrName>
                                        </p:attrNameLst>
                                      </p:cBhvr>
                                      <p:to>
                                        <p:strVal val="visible"/>
                                      </p:to>
                                    </p:set>
                                    <p:animEffect transition="in" filter="fade">
                                      <p:cBhvr>
                                        <p:cTn id="32" dur="500"/>
                                        <p:tgtEl>
                                          <p:spTgt spid="235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59"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605BCBD-1C34-4610-9BC5-B70719848C83}"/>
              </a:ext>
            </a:extLst>
          </p:cNvPr>
          <p:cNvSpPr>
            <a:spLocks noGrp="1" noChangeArrowheads="1"/>
          </p:cNvSpPr>
          <p:nvPr>
            <p:ph type="title"/>
          </p:nvPr>
        </p:nvSpPr>
        <p:spPr>
          <a:xfrm>
            <a:off x="914400" y="556592"/>
            <a:ext cx="10363200" cy="1143000"/>
          </a:xfrm>
          <a:effectLst>
            <a:outerShdw dist="35921" dir="2700000" algn="ctr" rotWithShape="0">
              <a:schemeClr val="tx1"/>
            </a:outerShdw>
          </a:effectLst>
        </p:spPr>
        <p:txBody>
          <a:bodyPr/>
          <a:lstStyle/>
          <a:p>
            <a:r>
              <a:rPr lang="en-US" altLang="en-US" sz="4000" b="1" dirty="0">
                <a:solidFill>
                  <a:schemeClr val="bg1"/>
                </a:solidFill>
              </a:rPr>
              <a:t>Population Age Structure</a:t>
            </a:r>
          </a:p>
        </p:txBody>
      </p:sp>
      <p:pic>
        <p:nvPicPr>
          <p:cNvPr id="17412" name="Picture 4" descr="C:\Documents and Settings\Robert Craig\My Documents\My Pictures\animals\2007_0706\newt.JPG">
            <a:extLst>
              <a:ext uri="{FF2B5EF4-FFF2-40B4-BE49-F238E27FC236}">
                <a16:creationId xmlns:a16="http://schemas.microsoft.com/office/drawing/2014/main" id="{C37D50B6-BED4-4977-AC36-0DD66C85E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11883"/>
            <a:ext cx="3526971" cy="25461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558846-D0CD-43DD-9EB1-D90B9739E03C}"/>
              </a:ext>
            </a:extLst>
          </p:cNvPr>
          <p:cNvSpPr txBox="1"/>
          <p:nvPr/>
        </p:nvSpPr>
        <p:spPr>
          <a:xfrm>
            <a:off x="5901164" y="2294484"/>
            <a:ext cx="5823854" cy="4062651"/>
          </a:xfrm>
          <a:prstGeom prst="rect">
            <a:avLst/>
          </a:prstGeom>
          <a:noFill/>
        </p:spPr>
        <p:txBody>
          <a:bodyPr wrap="square" rtlCol="0">
            <a:spAutoFit/>
          </a:bodyPr>
          <a:lstStyle/>
          <a:p>
            <a:pPr marL="342900" indent="-342900">
              <a:buFont typeface="Arial" panose="020B0604020202020204" pitchFamily="34" charset="0"/>
              <a:buChar char="•"/>
            </a:pPr>
            <a:r>
              <a:rPr lang="en-US" altLang="en-US" sz="2400" b="1" dirty="0">
                <a:solidFill>
                  <a:schemeClr val="bg1"/>
                </a:solidFill>
                <a:effectLst>
                  <a:outerShdw blurRad="38100" dist="38100" dir="2700000" algn="tl">
                    <a:srgbClr val="000000">
                      <a:alpha val="43137"/>
                    </a:srgbClr>
                  </a:outerShdw>
                </a:effectLst>
              </a:rPr>
              <a:t>Age structure- the number of individuals in each of a population’s age classes.</a:t>
            </a:r>
          </a:p>
          <a:p>
            <a:pPr marL="342900" indent="-342900">
              <a:buFont typeface="Arial" panose="020B0604020202020204" pitchFamily="34" charset="0"/>
              <a:buChar char="•"/>
            </a:pPr>
            <a:r>
              <a:rPr lang="en-US" altLang="en-US" sz="2400" b="1" dirty="0">
                <a:solidFill>
                  <a:schemeClr val="bg1"/>
                </a:solidFill>
                <a:effectLst>
                  <a:outerShdw blurRad="38100" dist="38100" dir="2700000" algn="tl">
                    <a:srgbClr val="000000">
                      <a:alpha val="43137"/>
                    </a:srgbClr>
                  </a:outerShdw>
                </a:effectLst>
              </a:rPr>
              <a:t>Population growth rate depends on age structure.</a:t>
            </a:r>
          </a:p>
          <a:p>
            <a:pPr marL="342900" indent="-342900">
              <a:buFont typeface="Arial" panose="020B0604020202020204" pitchFamily="34" charset="0"/>
              <a:buChar char="•"/>
            </a:pPr>
            <a:r>
              <a:rPr lang="en-US" altLang="en-US" sz="2400" b="1" dirty="0">
                <a:solidFill>
                  <a:schemeClr val="bg1"/>
                </a:solidFill>
                <a:effectLst>
                  <a:outerShdw blurRad="38100" dist="38100" dir="2700000" algn="tl">
                    <a:srgbClr val="000000">
                      <a:alpha val="43137"/>
                    </a:srgbClr>
                  </a:outerShdw>
                </a:effectLst>
              </a:rPr>
              <a:t>Example: The red-spotted newt (salamander) has two clearly distinguishable age classes, the yellow and tan aquatic adult, and the bright orange terrestrial juvenile (lower left).</a:t>
            </a:r>
            <a:endParaRPr lang="en-US" altLang="en-US" sz="2400" b="1" dirty="0">
              <a:solidFill>
                <a:schemeClr val="bg1"/>
              </a:solidFill>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47111" name="Text Box 7">
            <a:extLst>
              <a:ext uri="{FF2B5EF4-FFF2-40B4-BE49-F238E27FC236}">
                <a16:creationId xmlns:a16="http://schemas.microsoft.com/office/drawing/2014/main" id="{43461314-327F-4455-802C-3FCB50ABE155}"/>
              </a:ext>
            </a:extLst>
          </p:cNvPr>
          <p:cNvSpPr txBox="1">
            <a:spLocks noChangeArrowheads="1"/>
          </p:cNvSpPr>
          <p:nvPr/>
        </p:nvSpPr>
        <p:spPr bwMode="auto">
          <a:xfrm>
            <a:off x="3322638" y="595086"/>
            <a:ext cx="561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400" dirty="0">
                <a:solidFill>
                  <a:srgbClr val="3333CC"/>
                </a:solidFill>
                <a:latin typeface="Times New Roman" panose="02020603050405020304" pitchFamily="18" charset="0"/>
                <a:cs typeface="Times New Roman" panose="02020603050405020304" pitchFamily="18" charset="0"/>
              </a:rPr>
              <a:t>Age Structure Diagrams</a:t>
            </a:r>
          </a:p>
        </p:txBody>
      </p:sp>
      <p:graphicFrame>
        <p:nvGraphicFramePr>
          <p:cNvPr id="47112" name="Object 8">
            <a:extLst>
              <a:ext uri="{FF2B5EF4-FFF2-40B4-BE49-F238E27FC236}">
                <a16:creationId xmlns:a16="http://schemas.microsoft.com/office/drawing/2014/main" id="{F4BB0F75-BF70-444E-82F9-71B9B5F80F7B}"/>
              </a:ext>
            </a:extLst>
          </p:cNvPr>
          <p:cNvGraphicFramePr>
            <a:graphicFrameLocks noChangeAspect="1"/>
          </p:cNvGraphicFramePr>
          <p:nvPr/>
        </p:nvGraphicFramePr>
        <p:xfrm>
          <a:off x="1752601" y="1905001"/>
          <a:ext cx="2828925" cy="3324225"/>
        </p:xfrm>
        <a:graphic>
          <a:graphicData uri="http://schemas.openxmlformats.org/presentationml/2006/ole">
            <mc:AlternateContent xmlns:mc="http://schemas.openxmlformats.org/markup-compatibility/2006">
              <mc:Choice xmlns:v="urn:schemas-microsoft-com:vml" Requires="v">
                <p:oleObj spid="_x0000_s3245" name="Chart" r:id="rId4" imgW="2829306" imgH="3324606" progId="Excel.Chart.8">
                  <p:embed/>
                </p:oleObj>
              </mc:Choice>
              <mc:Fallback>
                <p:oleObj name="Chart" r:id="rId4" imgW="2829306" imgH="3324606" progId="Excel.Chart.8">
                  <p:embed/>
                  <p:pic>
                    <p:nvPicPr>
                      <p:cNvPr id="47112" name="Object 8">
                        <a:extLst>
                          <a:ext uri="{FF2B5EF4-FFF2-40B4-BE49-F238E27FC236}">
                            <a16:creationId xmlns:a16="http://schemas.microsoft.com/office/drawing/2014/main" id="{F4BB0F75-BF70-444E-82F9-71B9B5F80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1905001"/>
                        <a:ext cx="28289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13" name="Object 9">
            <a:extLst>
              <a:ext uri="{FF2B5EF4-FFF2-40B4-BE49-F238E27FC236}">
                <a16:creationId xmlns:a16="http://schemas.microsoft.com/office/drawing/2014/main" id="{CB73B64C-2807-411E-9488-951521D90423}"/>
              </a:ext>
            </a:extLst>
          </p:cNvPr>
          <p:cNvGraphicFramePr>
            <a:graphicFrameLocks noChangeAspect="1"/>
          </p:cNvGraphicFramePr>
          <p:nvPr/>
        </p:nvGraphicFramePr>
        <p:xfrm>
          <a:off x="4724401" y="1905001"/>
          <a:ext cx="2809875" cy="3324225"/>
        </p:xfrm>
        <a:graphic>
          <a:graphicData uri="http://schemas.openxmlformats.org/presentationml/2006/ole">
            <mc:AlternateContent xmlns:mc="http://schemas.openxmlformats.org/markup-compatibility/2006">
              <mc:Choice xmlns:v="urn:schemas-microsoft-com:vml" Requires="v">
                <p:oleObj spid="_x0000_s3246" name="Chart" r:id="rId6" imgW="2810256" imgH="3324606" progId="Excel.Chart.8">
                  <p:embed/>
                </p:oleObj>
              </mc:Choice>
              <mc:Fallback>
                <p:oleObj name="Chart" r:id="rId6" imgW="2810256" imgH="3324606" progId="Excel.Chart.8">
                  <p:embed/>
                  <p:pic>
                    <p:nvPicPr>
                      <p:cNvPr id="47113" name="Object 9">
                        <a:extLst>
                          <a:ext uri="{FF2B5EF4-FFF2-40B4-BE49-F238E27FC236}">
                            <a16:creationId xmlns:a16="http://schemas.microsoft.com/office/drawing/2014/main" id="{CB73B64C-2807-411E-9488-951521D904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1" y="1905001"/>
                        <a:ext cx="28098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14" name="Object 10">
            <a:extLst>
              <a:ext uri="{FF2B5EF4-FFF2-40B4-BE49-F238E27FC236}">
                <a16:creationId xmlns:a16="http://schemas.microsoft.com/office/drawing/2014/main" id="{E11AA35F-47B4-48A5-AD82-8038B0A5275A}"/>
              </a:ext>
            </a:extLst>
          </p:cNvPr>
          <p:cNvGraphicFramePr>
            <a:graphicFrameLocks noChangeAspect="1"/>
          </p:cNvGraphicFramePr>
          <p:nvPr/>
        </p:nvGraphicFramePr>
        <p:xfrm>
          <a:off x="7696200" y="1905000"/>
          <a:ext cx="2819400" cy="3333750"/>
        </p:xfrm>
        <a:graphic>
          <a:graphicData uri="http://schemas.openxmlformats.org/presentationml/2006/ole">
            <mc:AlternateContent xmlns:mc="http://schemas.openxmlformats.org/markup-compatibility/2006">
              <mc:Choice xmlns:v="urn:schemas-microsoft-com:vml" Requires="v">
                <p:oleObj spid="_x0000_s3247" name="Chart" r:id="rId8" imgW="2819781" imgH="3334131" progId="Excel.Chart.8">
                  <p:embed/>
                </p:oleObj>
              </mc:Choice>
              <mc:Fallback>
                <p:oleObj name="Chart" r:id="rId8" imgW="2819781" imgH="3334131" progId="Excel.Chart.8">
                  <p:embed/>
                  <p:pic>
                    <p:nvPicPr>
                      <p:cNvPr id="47114" name="Object 10">
                        <a:extLst>
                          <a:ext uri="{FF2B5EF4-FFF2-40B4-BE49-F238E27FC236}">
                            <a16:creationId xmlns:a16="http://schemas.microsoft.com/office/drawing/2014/main" id="{E11AA35F-47B4-48A5-AD82-8038B0A527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6200" y="1905000"/>
                        <a:ext cx="28194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gradFill>
          <a:gsLst>
            <a:gs pos="100000">
              <a:srgbClr val="92D050"/>
            </a:gs>
            <a:gs pos="0">
              <a:srgbClr val="92D050"/>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7346" name="Rectangle 1026">
            <a:extLst>
              <a:ext uri="{FF2B5EF4-FFF2-40B4-BE49-F238E27FC236}">
                <a16:creationId xmlns:a16="http://schemas.microsoft.com/office/drawing/2014/main" id="{0FBBC01B-9B67-4F6E-AD66-3A68F69EA747}"/>
              </a:ext>
            </a:extLst>
          </p:cNvPr>
          <p:cNvSpPr>
            <a:spLocks noGrp="1" noChangeArrowheads="1"/>
          </p:cNvSpPr>
          <p:nvPr>
            <p:ph type="title"/>
          </p:nvPr>
        </p:nvSpPr>
        <p:spPr>
          <a:xfrm>
            <a:off x="1436685" y="330200"/>
            <a:ext cx="3320143" cy="762000"/>
          </a:xfrm>
        </p:spPr>
        <p:txBody>
          <a:bodyPr/>
          <a:lstStyle/>
          <a:p>
            <a:r>
              <a:rPr lang="en-US" altLang="en-US" sz="3600" dirty="0">
                <a:solidFill>
                  <a:schemeClr val="tx1"/>
                </a:solidFill>
              </a:rPr>
              <a:t>Survivorship</a:t>
            </a:r>
          </a:p>
        </p:txBody>
      </p:sp>
      <p:sp>
        <p:nvSpPr>
          <p:cNvPr id="57347" name="Rectangle 1027">
            <a:extLst>
              <a:ext uri="{FF2B5EF4-FFF2-40B4-BE49-F238E27FC236}">
                <a16:creationId xmlns:a16="http://schemas.microsoft.com/office/drawing/2014/main" id="{610E58D8-51E8-45B4-AC05-A3CAB09134E8}"/>
              </a:ext>
            </a:extLst>
          </p:cNvPr>
          <p:cNvSpPr>
            <a:spLocks noGrp="1" noChangeArrowheads="1"/>
          </p:cNvSpPr>
          <p:nvPr>
            <p:ph type="body" idx="1"/>
          </p:nvPr>
        </p:nvSpPr>
        <p:spPr>
          <a:xfrm>
            <a:off x="460373" y="1451428"/>
            <a:ext cx="5272769" cy="4833257"/>
          </a:xfrm>
        </p:spPr>
        <p:txBody>
          <a:bodyPr/>
          <a:lstStyle/>
          <a:p>
            <a:r>
              <a:rPr lang="en-US" altLang="en-US" sz="2400" dirty="0"/>
              <a:t>Survivorship refers to the proportion of an age class that survives from one time period to the next.  There are three typical types.</a:t>
            </a:r>
          </a:p>
          <a:p>
            <a:r>
              <a:rPr lang="en-US" altLang="en-US" sz="2400" dirty="0"/>
              <a:t>Type I- high survivorship of early and middle age classes.</a:t>
            </a:r>
          </a:p>
          <a:p>
            <a:r>
              <a:rPr lang="en-US" altLang="en-US" sz="2400" dirty="0"/>
              <a:t>Type II- uniform survivorship of age classes.</a:t>
            </a:r>
          </a:p>
          <a:p>
            <a:r>
              <a:rPr lang="en-US" altLang="en-US" sz="2400" dirty="0"/>
              <a:t>Type III- low survivorship of early age classes.</a:t>
            </a:r>
          </a:p>
          <a:p>
            <a:endParaRPr lang="en-US" altLang="en-US" sz="2400" dirty="0"/>
          </a:p>
          <a:p>
            <a:endParaRPr lang="en-US" altLang="en-US" sz="2400" dirty="0"/>
          </a:p>
        </p:txBody>
      </p:sp>
      <p:graphicFrame>
        <p:nvGraphicFramePr>
          <p:cNvPr id="57352" name="Object 1032">
            <a:extLst>
              <a:ext uri="{FF2B5EF4-FFF2-40B4-BE49-F238E27FC236}">
                <a16:creationId xmlns:a16="http://schemas.microsoft.com/office/drawing/2014/main" id="{B8E34D11-62A6-440D-9957-19E8E48BF9B6}"/>
              </a:ext>
            </a:extLst>
          </p:cNvPr>
          <p:cNvGraphicFramePr>
            <a:graphicFrameLocks noChangeAspect="1"/>
          </p:cNvGraphicFramePr>
          <p:nvPr>
            <p:extLst>
              <p:ext uri="{D42A27DB-BD31-4B8C-83A1-F6EECF244321}">
                <p14:modId xmlns:p14="http://schemas.microsoft.com/office/powerpoint/2010/main" val="698581450"/>
              </p:ext>
            </p:extLst>
          </p:nvPr>
        </p:nvGraphicFramePr>
        <p:xfrm>
          <a:off x="5989720" y="1451428"/>
          <a:ext cx="5741907" cy="4343400"/>
        </p:xfrm>
        <a:graphic>
          <a:graphicData uri="http://schemas.openxmlformats.org/presentationml/2006/ole">
            <mc:AlternateContent xmlns:mc="http://schemas.openxmlformats.org/markup-compatibility/2006">
              <mc:Choice xmlns:v="urn:schemas-microsoft-com:vml" Requires="v">
                <p:oleObj spid="_x0000_s4154" name="Chart" r:id="rId4" imgW="4772406" imgH="3610356" progId="Excel.Chart.8">
                  <p:embed/>
                </p:oleObj>
              </mc:Choice>
              <mc:Fallback>
                <p:oleObj name="Chart" r:id="rId4" imgW="4772406" imgH="3610356" progId="Excel.Chart.8">
                  <p:embed/>
                  <p:pic>
                    <p:nvPicPr>
                      <p:cNvPr id="57352" name="Object 1032">
                        <a:extLst>
                          <a:ext uri="{FF2B5EF4-FFF2-40B4-BE49-F238E27FC236}">
                            <a16:creationId xmlns:a16="http://schemas.microsoft.com/office/drawing/2014/main" id="{B8E34D11-62A6-440D-9957-19E8E48BF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720" y="1451428"/>
                        <a:ext cx="5741907" cy="4343400"/>
                      </a:xfrm>
                      <a:prstGeom prst="rect">
                        <a:avLst/>
                      </a:prstGeom>
                      <a:noFill/>
                      <a:ln>
                        <a:noFill/>
                      </a:ln>
                      <a:effec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500"/>
                                        <p:tgtEl>
                                          <p:spTgt spid="57347">
                                            <p:txEl>
                                              <p:pRg st="0" end="0"/>
                                            </p:txEl>
                                          </p:spTgt>
                                        </p:tgtEl>
                                      </p:cBhvr>
                                    </p:animEffect>
                                  </p:childTnLst>
                                  <p:subTnLst>
                                    <p:audio>
                                      <p:cMediaNode mute="1">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fade">
                                      <p:cBhvr>
                                        <p:cTn id="12" dur="500"/>
                                        <p:tgtEl>
                                          <p:spTgt spid="57347">
                                            <p:txEl>
                                              <p:pRg st="1" end="1"/>
                                            </p:txEl>
                                          </p:spTgt>
                                        </p:tgtEl>
                                      </p:cBhvr>
                                    </p:animEffect>
                                  </p:childTnLst>
                                  <p:subTnLst>
                                    <p:audio>
                                      <p:cMediaNode mute="1">
                                        <p:cTn display="0" masterRel="sameClick">
                                          <p:stCondLst>
                                            <p:cond evt="begin" delay="0">
                                              <p:tn val="10"/>
                                            </p:cond>
                                          </p:stCondLst>
                                          <p:endCondLst>
                                            <p:cond evt="onStopAudio" delay="0">
                                              <p:tgtEl>
                                                <p:sldTgt/>
                                              </p:tgtEl>
                                            </p:cond>
                                          </p:endCondLst>
                                        </p:cTn>
                                        <p:tgtEl>
                                          <p:sndTgt r:embed="rId3" name="carbrak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fade">
                                      <p:cBhvr>
                                        <p:cTn id="17" dur="500"/>
                                        <p:tgtEl>
                                          <p:spTgt spid="57347">
                                            <p:txEl>
                                              <p:pRg st="2" end="2"/>
                                            </p:txEl>
                                          </p:spTgt>
                                        </p:tgtEl>
                                      </p:cBhvr>
                                    </p:animEffect>
                                  </p:childTnLst>
                                  <p:subTnLst>
                                    <p:audio>
                                      <p:cMediaNode mute="1">
                                        <p:cTn display="0" masterRel="sameClick">
                                          <p:stCondLst>
                                            <p:cond evt="begin" delay="0">
                                              <p:tn val="15"/>
                                            </p:cond>
                                          </p:stCondLst>
                                          <p:endCondLst>
                                            <p:cond evt="onStopAudio" delay="0">
                                              <p:tgtEl>
                                                <p:sldTgt/>
                                              </p:tgtEl>
                                            </p:cond>
                                          </p:endCondLst>
                                        </p:cTn>
                                        <p:tgtEl>
                                          <p:sndTgt r:embed="rId3" name="carbrak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47">
                                            <p:txEl>
                                              <p:pRg st="3" end="3"/>
                                            </p:txEl>
                                          </p:spTgt>
                                        </p:tgtEl>
                                        <p:attrNameLst>
                                          <p:attrName>style.visibility</p:attrName>
                                        </p:attrNameLst>
                                      </p:cBhvr>
                                      <p:to>
                                        <p:strVal val="visible"/>
                                      </p:to>
                                    </p:set>
                                    <p:animEffect transition="in" filter="fade">
                                      <p:cBhvr>
                                        <p:cTn id="22" dur="500"/>
                                        <p:tgtEl>
                                          <p:spTgt spid="57347">
                                            <p:txEl>
                                              <p:pRg st="3" end="3"/>
                                            </p:txEl>
                                          </p:spTgt>
                                        </p:tgtEl>
                                      </p:cBhvr>
                                    </p:animEffect>
                                  </p:childTnLst>
                                  <p:subTnLst>
                                    <p:audio>
                                      <p:cMediaNode mute="1">
                                        <p:cTn display="0" masterRel="sameClick">
                                          <p:stCondLst>
                                            <p:cond evt="begin" delay="0">
                                              <p:tn val="20"/>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4A88BDA-5489-46FB-8E5F-16BD9CD33F24}"/>
              </a:ext>
            </a:extLst>
          </p:cNvPr>
          <p:cNvSpPr>
            <a:spLocks noGrp="1" noChangeArrowheads="1"/>
          </p:cNvSpPr>
          <p:nvPr>
            <p:ph type="title"/>
          </p:nvPr>
        </p:nvSpPr>
        <p:spPr>
          <a:xfrm>
            <a:off x="7944173" y="5373035"/>
            <a:ext cx="3850038" cy="1143000"/>
          </a:xfrm>
          <a:effectLst>
            <a:outerShdw dist="35921" dir="2700000" algn="ctr" rotWithShape="0">
              <a:schemeClr val="tx1"/>
            </a:outerShdw>
          </a:effectLst>
        </p:spPr>
        <p:txBody>
          <a:bodyPr/>
          <a:lstStyle/>
          <a:p>
            <a:r>
              <a:rPr lang="en-US" altLang="en-US" b="1" dirty="0">
                <a:solidFill>
                  <a:srgbClr val="448541"/>
                </a:solidFill>
              </a:rPr>
              <a:t>Life Tables</a:t>
            </a:r>
          </a:p>
        </p:txBody>
      </p:sp>
      <p:pic>
        <p:nvPicPr>
          <p:cNvPr id="18436" name="Picture 4" descr="C:\Documents and Settings\Robert Craig\My Documents\My Pictures\slides\Meadow Jumping Mouse.jpg">
            <a:extLst>
              <a:ext uri="{FF2B5EF4-FFF2-40B4-BE49-F238E27FC236}">
                <a16:creationId xmlns:a16="http://schemas.microsoft.com/office/drawing/2014/main" id="{D6C2F4BA-A1B4-41CE-8A8A-DB71C249F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071" y="0"/>
            <a:ext cx="3038929" cy="2718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887AD7-CDC2-4D66-8387-841AB019CC40}"/>
              </a:ext>
            </a:extLst>
          </p:cNvPr>
          <p:cNvSpPr txBox="1"/>
          <p:nvPr/>
        </p:nvSpPr>
        <p:spPr>
          <a:xfrm>
            <a:off x="396530" y="306510"/>
            <a:ext cx="8267024" cy="3693319"/>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altLang="en-US" sz="2400" b="1" dirty="0">
                <a:solidFill>
                  <a:schemeClr val="bg1"/>
                </a:solidFill>
                <a:effectLst>
                  <a:outerShdw blurRad="38100" dist="38100" dir="2700000" algn="tl">
                    <a:srgbClr val="000000">
                      <a:alpha val="43137"/>
                    </a:srgbClr>
                  </a:outerShdw>
                </a:effectLst>
              </a:rPr>
              <a:t>Life tables provide a method for calculating population change over time.</a:t>
            </a:r>
          </a:p>
          <a:p>
            <a:pPr marL="285750" indent="-285750">
              <a:lnSpc>
                <a:spcPct val="90000"/>
              </a:lnSpc>
              <a:buFont typeface="Arial" panose="020B0604020202020204" pitchFamily="34" charset="0"/>
              <a:buChar char="•"/>
            </a:pPr>
            <a:r>
              <a:rPr lang="en-US" altLang="en-US" sz="2400" b="1" dirty="0">
                <a:solidFill>
                  <a:schemeClr val="bg1"/>
                </a:solidFill>
                <a:effectLst>
                  <a:outerShdw blurRad="38100" dist="38100" dir="2700000" algn="tl">
                    <a:srgbClr val="000000">
                      <a:alpha val="43137"/>
                    </a:srgbClr>
                  </a:outerShdw>
                </a:effectLst>
              </a:rPr>
              <a:t>To compute population change, information on survivorship and fecundity (birth rate) in age classes are required.</a:t>
            </a:r>
          </a:p>
          <a:p>
            <a:pPr marL="285750" indent="-285750">
              <a:lnSpc>
                <a:spcPct val="90000"/>
              </a:lnSpc>
              <a:buFont typeface="Arial" panose="020B0604020202020204" pitchFamily="34" charset="0"/>
              <a:buChar char="•"/>
            </a:pPr>
            <a:r>
              <a:rPr lang="en-US" altLang="en-US" sz="2400" b="1" dirty="0">
                <a:solidFill>
                  <a:schemeClr val="bg1"/>
                </a:solidFill>
                <a:effectLst>
                  <a:outerShdw blurRad="38100" dist="38100" dir="2700000" algn="tl">
                    <a:srgbClr val="000000">
                      <a:alpha val="43137"/>
                    </a:srgbClr>
                  </a:outerShdw>
                </a:effectLst>
              </a:rPr>
              <a:t>Age classes for animals like the Snapping Turtle typically are measured in years.  Snapping Turtles can live to be nearly fifty years old.  Other animals, like the Meadow Jumping Mouse (upper right), generally do not live more than a year.</a:t>
            </a:r>
          </a:p>
          <a:p>
            <a:pPr marL="285750" indent="-285750">
              <a:buFont typeface="Arial" panose="020B0604020202020204" pitchFamily="34" charset="0"/>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D520AB1-0F22-477D-AF1C-695CE7C4FAE0}"/>
              </a:ext>
            </a:extLst>
          </p:cNvPr>
          <p:cNvSpPr>
            <a:spLocks noGrp="1" noChangeArrowheads="1"/>
          </p:cNvSpPr>
          <p:nvPr>
            <p:ph type="title"/>
          </p:nvPr>
        </p:nvSpPr>
        <p:spPr>
          <a:xfrm>
            <a:off x="914400" y="253384"/>
            <a:ext cx="10363200" cy="980944"/>
          </a:xfrm>
        </p:spPr>
        <p:txBody>
          <a:bodyPr/>
          <a:lstStyle/>
          <a:p>
            <a:r>
              <a:rPr lang="en-US" altLang="en-US" dirty="0">
                <a:solidFill>
                  <a:srgbClr val="006600"/>
                </a:solidFill>
              </a:rPr>
              <a:t>Life Table Calculations</a:t>
            </a:r>
          </a:p>
        </p:txBody>
      </p:sp>
      <p:graphicFrame>
        <p:nvGraphicFramePr>
          <p:cNvPr id="19459" name="Object 3">
            <a:extLst>
              <a:ext uri="{FF2B5EF4-FFF2-40B4-BE49-F238E27FC236}">
                <a16:creationId xmlns:a16="http://schemas.microsoft.com/office/drawing/2014/main" id="{8AACFE60-4DFA-4D4E-B24B-D063BFE8618E}"/>
              </a:ext>
            </a:extLst>
          </p:cNvPr>
          <p:cNvGraphicFramePr>
            <a:graphicFrameLocks noGrp="1" noChangeAspect="1"/>
          </p:cNvGraphicFramePr>
          <p:nvPr>
            <p:ph type="body" idx="1"/>
            <p:extLst>
              <p:ext uri="{D42A27DB-BD31-4B8C-83A1-F6EECF244321}">
                <p14:modId xmlns:p14="http://schemas.microsoft.com/office/powerpoint/2010/main" val="3352845576"/>
              </p:ext>
            </p:extLst>
          </p:nvPr>
        </p:nvGraphicFramePr>
        <p:xfrm>
          <a:off x="440356" y="2563721"/>
          <a:ext cx="11311288" cy="3766401"/>
        </p:xfrm>
        <a:graphic>
          <a:graphicData uri="http://schemas.openxmlformats.org/presentationml/2006/ole">
            <mc:AlternateContent xmlns:mc="http://schemas.openxmlformats.org/markup-compatibility/2006">
              <mc:Choice xmlns:v="urn:schemas-microsoft-com:vml" Requires="v">
                <p:oleObj spid="_x0000_s5179" name="Worksheet" r:id="rId3" imgW="9096756" imgH="2857805" progId="Excel.Sheet.8">
                  <p:embed/>
                </p:oleObj>
              </mc:Choice>
              <mc:Fallback>
                <p:oleObj name="Worksheet" r:id="rId3" imgW="9096756" imgH="2857805" progId="Excel.Sheet.8">
                  <p:embed/>
                  <p:pic>
                    <p:nvPicPr>
                      <p:cNvPr id="19459" name="Object 3">
                        <a:extLst>
                          <a:ext uri="{FF2B5EF4-FFF2-40B4-BE49-F238E27FC236}">
                            <a16:creationId xmlns:a16="http://schemas.microsoft.com/office/drawing/2014/main" id="{8AACFE60-4DFA-4D4E-B24B-D063BFE86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56" y="2563721"/>
                        <a:ext cx="11311288" cy="3766401"/>
                      </a:xfrm>
                      <a:prstGeom prst="rect">
                        <a:avLst/>
                      </a:prstGeom>
                    </p:spPr>
                  </p:pic>
                </p:oleObj>
              </mc:Fallback>
            </mc:AlternateContent>
          </a:graphicData>
        </a:graphic>
      </p:graphicFrame>
      <p:sp>
        <p:nvSpPr>
          <p:cNvPr id="19461" name="Text Box 5">
            <a:extLst>
              <a:ext uri="{FF2B5EF4-FFF2-40B4-BE49-F238E27FC236}">
                <a16:creationId xmlns:a16="http://schemas.microsoft.com/office/drawing/2014/main" id="{C174A5F8-C198-4246-8B35-7C4E76503F59}"/>
              </a:ext>
            </a:extLst>
          </p:cNvPr>
          <p:cNvSpPr txBox="1">
            <a:spLocks noChangeArrowheads="1"/>
          </p:cNvSpPr>
          <p:nvPr/>
        </p:nvSpPr>
        <p:spPr bwMode="auto">
          <a:xfrm>
            <a:off x="914400" y="1324429"/>
            <a:ext cx="985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400" dirty="0">
                <a:solidFill>
                  <a:srgbClr val="000000"/>
                </a:solidFill>
                <a:latin typeface="Times New Roman" panose="02020603050405020304" pitchFamily="18" charset="0"/>
                <a:cs typeface="Times New Roman" panose="02020603050405020304" pitchFamily="18" charset="0"/>
              </a:rPr>
              <a:t>The table below shows life table calculations for a hypothetical population of Eastern Cottontails: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92D050"/>
            </a:gs>
            <a:gs pos="83000">
              <a:srgbClr val="92D050"/>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6FC2-38A9-4027-B759-B54F6392331D}"/>
              </a:ext>
            </a:extLst>
          </p:cNvPr>
          <p:cNvSpPr>
            <a:spLocks noGrp="1"/>
          </p:cNvSpPr>
          <p:nvPr>
            <p:ph type="title"/>
          </p:nvPr>
        </p:nvSpPr>
        <p:spPr>
          <a:xfrm>
            <a:off x="781878" y="29404"/>
            <a:ext cx="5791200" cy="727834"/>
          </a:xfrm>
        </p:spPr>
        <p:txBody>
          <a:bodyPr/>
          <a:lstStyle/>
          <a:p>
            <a:r>
              <a:rPr lang="en-US" sz="3200" dirty="0"/>
              <a:t>Immigration and Emigration</a:t>
            </a:r>
          </a:p>
        </p:txBody>
      </p:sp>
      <p:pic>
        <p:nvPicPr>
          <p:cNvPr id="5" name="Content Placeholder 4">
            <a:extLst>
              <a:ext uri="{FF2B5EF4-FFF2-40B4-BE49-F238E27FC236}">
                <a16:creationId xmlns:a16="http://schemas.microsoft.com/office/drawing/2014/main" id="{3C2B9957-5274-43E5-87C1-A747421CC6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2553" y="172279"/>
            <a:ext cx="3552247" cy="5257687"/>
          </a:xfrm>
        </p:spPr>
      </p:pic>
      <p:sp>
        <p:nvSpPr>
          <p:cNvPr id="6" name="TextBox 5">
            <a:extLst>
              <a:ext uri="{FF2B5EF4-FFF2-40B4-BE49-F238E27FC236}">
                <a16:creationId xmlns:a16="http://schemas.microsoft.com/office/drawing/2014/main" id="{5FF80FF7-7D2E-4999-B36D-6E6BC77B666B}"/>
              </a:ext>
            </a:extLst>
          </p:cNvPr>
          <p:cNvSpPr txBox="1"/>
          <p:nvPr/>
        </p:nvSpPr>
        <p:spPr>
          <a:xfrm>
            <a:off x="7694587" y="5429966"/>
            <a:ext cx="4168180" cy="1323439"/>
          </a:xfrm>
          <a:prstGeom prst="rect">
            <a:avLst/>
          </a:prstGeom>
          <a:noFill/>
        </p:spPr>
        <p:txBody>
          <a:bodyPr wrap="square" rtlCol="0">
            <a:spAutoFit/>
          </a:bodyPr>
          <a:lstStyle/>
          <a:p>
            <a:pPr algn="ctr"/>
            <a:r>
              <a:rPr lang="en-US" sz="2000" dirty="0"/>
              <a:t>Tree ferns (understory) are primitive tropical plants that colonize even oceanic island via spores dispersed by wind.</a:t>
            </a:r>
          </a:p>
        </p:txBody>
      </p:sp>
      <p:sp>
        <p:nvSpPr>
          <p:cNvPr id="3" name="TextBox 2">
            <a:extLst>
              <a:ext uri="{FF2B5EF4-FFF2-40B4-BE49-F238E27FC236}">
                <a16:creationId xmlns:a16="http://schemas.microsoft.com/office/drawing/2014/main" id="{117EC9DC-5779-4428-BBA5-72823DD40736}"/>
              </a:ext>
            </a:extLst>
          </p:cNvPr>
          <p:cNvSpPr txBox="1"/>
          <p:nvPr/>
        </p:nvSpPr>
        <p:spPr>
          <a:xfrm>
            <a:off x="203784" y="885826"/>
            <a:ext cx="7490803"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Species dispersal in the forms of immigration and emigration exerts significant influence on the trajectories of metapopulations.</a:t>
            </a:r>
          </a:p>
          <a:p>
            <a:pPr marL="285750" indent="-285750">
              <a:buFont typeface="Arial" panose="020B0604020202020204" pitchFamily="34" charset="0"/>
              <a:buChar char="•"/>
            </a:pPr>
            <a:r>
              <a:rPr lang="en-US" altLang="en-US" sz="2000" dirty="0"/>
              <a:t>Simplistic methods of population estimation like the Lincoln-Peterson method do not consider dispersal- computed as: Total population = (size of the first sample x size of the second sample) / number of marked individuals recaptured in the second sample.  It assumes no immigration, emigration, mortality or natality (a </a:t>
            </a:r>
            <a:r>
              <a:rPr lang="en-US" altLang="en-US" sz="2000" dirty="0">
                <a:solidFill>
                  <a:srgbClr val="FF0000"/>
                </a:solidFill>
              </a:rPr>
              <a:t>closed population</a:t>
            </a:r>
            <a:r>
              <a:rPr lang="en-US" altLang="en-US" sz="2000" dirty="0"/>
              <a:t>), so it is applicable only to single, short-term mark-recapture projects.</a:t>
            </a:r>
          </a:p>
          <a:p>
            <a:pPr marL="285750" indent="-285750">
              <a:buFont typeface="Arial" panose="020B0604020202020204" pitchFamily="34" charset="0"/>
              <a:buChar char="•"/>
            </a:pPr>
            <a:r>
              <a:rPr lang="en-US" altLang="en-US" sz="2000" dirty="0"/>
              <a:t>In contrast, the Jolly-</a:t>
            </a:r>
            <a:r>
              <a:rPr lang="en-US" altLang="en-US" sz="2000" dirty="0" err="1"/>
              <a:t>Seber</a:t>
            </a:r>
            <a:r>
              <a:rPr lang="en-US" altLang="en-US" sz="2000" dirty="0"/>
              <a:t> method- used for multiple mark-recapture studies of </a:t>
            </a:r>
            <a:r>
              <a:rPr lang="en-US" altLang="en-US" sz="2000" dirty="0">
                <a:solidFill>
                  <a:srgbClr val="FF0000"/>
                </a:solidFill>
              </a:rPr>
              <a:t>open populations- </a:t>
            </a:r>
            <a:r>
              <a:rPr lang="en-US" altLang="en-US" sz="2000" dirty="0"/>
              <a:t>does consider dispersal.  Computation involves construction of a data matrix of sampling intervals and individuals captured.</a:t>
            </a:r>
          </a:p>
          <a:p>
            <a:pPr marL="285750" indent="-285750">
              <a:buFont typeface="Arial" panose="020B0604020202020204" pitchFamily="34" charset="0"/>
              <a:buChar char="•"/>
            </a:pPr>
            <a:r>
              <a:rPr lang="en-US" altLang="en-US" sz="2000" dirty="0"/>
              <a:t>All methods make some assumptions, such as 1) random population sampling, 2) fates of individuals and age classes are independent and 3) there is no loss of markers.</a:t>
            </a:r>
            <a:endParaRPr lang="en-US" sz="2000" dirty="0"/>
          </a:p>
          <a:p>
            <a:pPr marL="285750" indent="-285750">
              <a:buFont typeface="Arial" panose="020B0604020202020204" pitchFamily="34" charset="0"/>
              <a:buChar char="•"/>
            </a:pPr>
            <a:r>
              <a:rPr lang="en-US" sz="2000" dirty="0"/>
              <a:t>Dispersal is often not considered in population viability models, which limits their reliability.</a:t>
            </a:r>
          </a:p>
        </p:txBody>
      </p:sp>
    </p:spTree>
    <p:extLst>
      <p:ext uri="{BB962C8B-B14F-4D97-AF65-F5344CB8AC3E}">
        <p14:creationId xmlns:p14="http://schemas.microsoft.com/office/powerpoint/2010/main" val="374572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F4E7-BA23-4511-A5E2-0CA0773E341E}"/>
              </a:ext>
            </a:extLst>
          </p:cNvPr>
          <p:cNvSpPr>
            <a:spLocks noGrp="1"/>
          </p:cNvSpPr>
          <p:nvPr>
            <p:ph type="title"/>
          </p:nvPr>
        </p:nvSpPr>
        <p:spPr>
          <a:xfrm>
            <a:off x="225287" y="190499"/>
            <a:ext cx="6109252" cy="803414"/>
          </a:xfrm>
        </p:spPr>
        <p:txBody>
          <a:bodyPr/>
          <a:lstStyle/>
          <a:p>
            <a:r>
              <a:rPr lang="en-US" sz="3600" dirty="0"/>
              <a:t>Stochastic Effects</a:t>
            </a:r>
          </a:p>
        </p:txBody>
      </p:sp>
      <p:sp>
        <p:nvSpPr>
          <p:cNvPr id="3" name="Content Placeholder 2">
            <a:extLst>
              <a:ext uri="{FF2B5EF4-FFF2-40B4-BE49-F238E27FC236}">
                <a16:creationId xmlns:a16="http://schemas.microsoft.com/office/drawing/2014/main" id="{144576C0-72CA-4652-80DE-9D46B8359B41}"/>
              </a:ext>
            </a:extLst>
          </p:cNvPr>
          <p:cNvSpPr>
            <a:spLocks noGrp="1"/>
          </p:cNvSpPr>
          <p:nvPr>
            <p:ph idx="1"/>
          </p:nvPr>
        </p:nvSpPr>
        <p:spPr>
          <a:xfrm>
            <a:off x="225287" y="1026214"/>
            <a:ext cx="6109252" cy="5448301"/>
          </a:xfrm>
        </p:spPr>
        <p:txBody>
          <a:bodyPr/>
          <a:lstStyle/>
          <a:p>
            <a:r>
              <a:rPr lang="en-US" sz="2000" dirty="0"/>
              <a:t>Small populations are more prone to extinction due to genetic and </a:t>
            </a:r>
            <a:r>
              <a:rPr lang="en-US" sz="2000" dirty="0">
                <a:solidFill>
                  <a:srgbClr val="FF0000"/>
                </a:solidFill>
              </a:rPr>
              <a:t>demographic stochasticity</a:t>
            </a:r>
            <a:r>
              <a:rPr lang="en-US" sz="2000" dirty="0"/>
              <a:t>.</a:t>
            </a:r>
          </a:p>
          <a:p>
            <a:r>
              <a:rPr lang="en-US" sz="2000" dirty="0"/>
              <a:t>Furthermore, the greater a population trend’s non-linearity, the greater the effect of random events on it.</a:t>
            </a:r>
          </a:p>
          <a:p>
            <a:r>
              <a:rPr lang="en-US" sz="2000" dirty="0"/>
              <a:t>Different types of random environmental events like fire or late spring freezes affect demographic parameters differently.  Some, for example, may affect birth rate, whereas others may affect juvenile mortality.</a:t>
            </a:r>
          </a:p>
          <a:p>
            <a:r>
              <a:rPr lang="en-US" sz="2000" dirty="0"/>
              <a:t>Genetic effects may also act on demographic parameters differently.</a:t>
            </a:r>
          </a:p>
          <a:p>
            <a:r>
              <a:rPr lang="en-US" sz="2000" dirty="0"/>
              <a:t>Incorporating this stochasticity into PVA models has proven difficult and no approach has proven superior.</a:t>
            </a:r>
          </a:p>
          <a:p>
            <a:r>
              <a:rPr lang="en-US" sz="2000" dirty="0"/>
              <a:t>Modelling sources of population variance is complicated by the limited data available from most rare populations. </a:t>
            </a:r>
          </a:p>
          <a:p>
            <a:endParaRPr lang="en-US" sz="2000" dirty="0"/>
          </a:p>
        </p:txBody>
      </p:sp>
      <p:graphicFrame>
        <p:nvGraphicFramePr>
          <p:cNvPr id="4" name="Chart 3">
            <a:extLst>
              <a:ext uri="{FF2B5EF4-FFF2-40B4-BE49-F238E27FC236}">
                <a16:creationId xmlns:a16="http://schemas.microsoft.com/office/drawing/2014/main" id="{37ACE705-70BE-4F13-B05C-BCE08CBA807A}"/>
              </a:ext>
            </a:extLst>
          </p:cNvPr>
          <p:cNvGraphicFramePr>
            <a:graphicFrameLocks/>
          </p:cNvGraphicFramePr>
          <p:nvPr>
            <p:extLst>
              <p:ext uri="{D42A27DB-BD31-4B8C-83A1-F6EECF244321}">
                <p14:modId xmlns:p14="http://schemas.microsoft.com/office/powerpoint/2010/main" val="1972630519"/>
              </p:ext>
            </p:extLst>
          </p:nvPr>
        </p:nvGraphicFramePr>
        <p:xfrm>
          <a:off x="6612835" y="993913"/>
          <a:ext cx="5353878" cy="323850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14E20B5-BE5B-4C55-87F5-3101A2EBE781}"/>
              </a:ext>
            </a:extLst>
          </p:cNvPr>
          <p:cNvSpPr txBox="1"/>
          <p:nvPr/>
        </p:nvSpPr>
        <p:spPr>
          <a:xfrm>
            <a:off x="6612835" y="4320207"/>
            <a:ext cx="5353878" cy="1477328"/>
          </a:xfrm>
          <a:prstGeom prst="rect">
            <a:avLst/>
          </a:prstGeom>
          <a:noFill/>
        </p:spPr>
        <p:txBody>
          <a:bodyPr wrap="square" rtlCol="0">
            <a:spAutoFit/>
          </a:bodyPr>
          <a:lstStyle/>
          <a:p>
            <a:pPr algn="ctr"/>
            <a:r>
              <a:rPr lang="en-US" dirty="0"/>
              <a:t>United States breeding populations show annual variation but time series decline that best follows a negative power function.  Note that variance also declines with population size; i.e. they are </a:t>
            </a:r>
            <a:r>
              <a:rPr lang="en-US" dirty="0">
                <a:solidFill>
                  <a:srgbClr val="FF0000"/>
                </a:solidFill>
              </a:rPr>
              <a:t>autocorrelated</a:t>
            </a:r>
            <a:r>
              <a:rPr lang="en-US" dirty="0"/>
              <a:t>.</a:t>
            </a:r>
          </a:p>
        </p:txBody>
      </p:sp>
    </p:spTree>
    <p:extLst>
      <p:ext uri="{BB962C8B-B14F-4D97-AF65-F5344CB8AC3E}">
        <p14:creationId xmlns:p14="http://schemas.microsoft.com/office/powerpoint/2010/main" val="12265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3000">
              <a:schemeClr val="bg1">
                <a:lumMod val="95000"/>
              </a:schemeClr>
            </a:gs>
            <a:gs pos="100000">
              <a:srgbClr val="DBA499"/>
            </a:gs>
            <a:gs pos="100000">
              <a:srgbClr val="DBA49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1451-A031-46B5-9BC3-6C614AF379CA}"/>
              </a:ext>
            </a:extLst>
          </p:cNvPr>
          <p:cNvSpPr>
            <a:spLocks noGrp="1"/>
          </p:cNvSpPr>
          <p:nvPr>
            <p:ph type="title"/>
          </p:nvPr>
        </p:nvSpPr>
        <p:spPr>
          <a:xfrm>
            <a:off x="128479" y="141293"/>
            <a:ext cx="5486400" cy="1143000"/>
          </a:xfrm>
        </p:spPr>
        <p:txBody>
          <a:bodyPr/>
          <a:lstStyle/>
          <a:p>
            <a:r>
              <a:rPr lang="en-US" sz="3600" dirty="0"/>
              <a:t>Birth - Death Models</a:t>
            </a:r>
          </a:p>
        </p:txBody>
      </p:sp>
      <p:pic>
        <p:nvPicPr>
          <p:cNvPr id="5" name="Content Placeholder 4">
            <a:extLst>
              <a:ext uri="{FF2B5EF4-FFF2-40B4-BE49-F238E27FC236}">
                <a16:creationId xmlns:a16="http://schemas.microsoft.com/office/drawing/2014/main" id="{8D6B3EE1-A8F3-4ACC-A2E8-C3B8EB2158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829" y="1425585"/>
            <a:ext cx="5075700" cy="3806775"/>
          </a:xfrm>
        </p:spPr>
      </p:pic>
      <p:sp>
        <p:nvSpPr>
          <p:cNvPr id="6" name="TextBox 5">
            <a:extLst>
              <a:ext uri="{FF2B5EF4-FFF2-40B4-BE49-F238E27FC236}">
                <a16:creationId xmlns:a16="http://schemas.microsoft.com/office/drawing/2014/main" id="{E084D058-5935-4797-8877-F518A8C2E1D8}"/>
              </a:ext>
            </a:extLst>
          </p:cNvPr>
          <p:cNvSpPr txBox="1"/>
          <p:nvPr/>
        </p:nvSpPr>
        <p:spPr>
          <a:xfrm>
            <a:off x="531270" y="5514945"/>
            <a:ext cx="4878259" cy="400110"/>
          </a:xfrm>
          <a:prstGeom prst="rect">
            <a:avLst/>
          </a:prstGeom>
          <a:noFill/>
        </p:spPr>
        <p:txBody>
          <a:bodyPr wrap="none" rtlCol="0">
            <a:spAutoFit/>
          </a:bodyPr>
          <a:lstStyle/>
          <a:p>
            <a:r>
              <a:rPr lang="en-US" sz="2000" dirty="0"/>
              <a:t>Clutch size in Barn Swallows is typically 3-4.</a:t>
            </a:r>
          </a:p>
        </p:txBody>
      </p:sp>
      <p:sp>
        <p:nvSpPr>
          <p:cNvPr id="7" name="TextBox 6">
            <a:extLst>
              <a:ext uri="{FF2B5EF4-FFF2-40B4-BE49-F238E27FC236}">
                <a16:creationId xmlns:a16="http://schemas.microsoft.com/office/drawing/2014/main" id="{2A4454A7-4EAE-4B0A-91FF-3A83E2C51194}"/>
              </a:ext>
            </a:extLst>
          </p:cNvPr>
          <p:cNvSpPr txBox="1"/>
          <p:nvPr/>
        </p:nvSpPr>
        <p:spPr>
          <a:xfrm>
            <a:off x="5614879" y="253772"/>
            <a:ext cx="6243292" cy="6350456"/>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basic birth-death model is the simplest approach to estimating extinction probability:</a:t>
            </a:r>
          </a:p>
          <a:p>
            <a:r>
              <a:rPr lang="en-US" sz="2000" baseline="-25000" dirty="0"/>
              <a:t>                         N   N</a:t>
            </a:r>
            <a:r>
              <a:rPr lang="en-US" sz="2000" baseline="-40000" dirty="0"/>
              <a:t>m</a:t>
            </a:r>
            <a:r>
              <a:rPr lang="en-US" sz="2000" baseline="-25000" dirty="0"/>
              <a:t>                j -1</a:t>
            </a:r>
          </a:p>
          <a:p>
            <a:pPr marL="285750" indent="-285750">
              <a:buFont typeface="Arial" panose="020B0604020202020204" pitchFamily="34" charset="0"/>
              <a:buChar char="•"/>
            </a:pPr>
            <a:r>
              <a:rPr lang="en-US" sz="2000" dirty="0"/>
              <a:t>E(T) = ∑  ∑ (1/</a:t>
            </a:r>
            <a:r>
              <a:rPr lang="en-US" sz="2000" dirty="0" err="1"/>
              <a:t>jd</a:t>
            </a:r>
            <a:r>
              <a:rPr lang="en-US" sz="2000" baseline="-25000" dirty="0" err="1"/>
              <a:t>j</a:t>
            </a:r>
            <a:r>
              <a:rPr lang="en-US" sz="2000" dirty="0"/>
              <a:t>) ∏ (b</a:t>
            </a:r>
            <a:r>
              <a:rPr lang="en-US" sz="2000" baseline="-25000" dirty="0"/>
              <a:t>n</a:t>
            </a:r>
            <a:r>
              <a:rPr lang="en-US" sz="2000" dirty="0"/>
              <a:t>/</a:t>
            </a:r>
            <a:r>
              <a:rPr lang="en-US" sz="2000" dirty="0" err="1"/>
              <a:t>d</a:t>
            </a:r>
            <a:r>
              <a:rPr lang="en-US" sz="2000" baseline="-25000" dirty="0" err="1"/>
              <a:t>n</a:t>
            </a:r>
            <a:r>
              <a:rPr lang="en-US" sz="2000" dirty="0"/>
              <a:t>),</a:t>
            </a:r>
          </a:p>
          <a:p>
            <a:r>
              <a:rPr lang="en-US" sz="2000" baseline="-25000" dirty="0"/>
              <a:t>                       </a:t>
            </a:r>
            <a:r>
              <a:rPr lang="en-US" sz="2000" baseline="-25000" dirty="0" err="1"/>
              <a:t>i</a:t>
            </a:r>
            <a:r>
              <a:rPr lang="en-US" sz="2000" baseline="-25000" dirty="0"/>
              <a:t> = 1 j = </a:t>
            </a:r>
            <a:r>
              <a:rPr lang="en-US" sz="2000" baseline="-25000" dirty="0" err="1"/>
              <a:t>i</a:t>
            </a:r>
            <a:r>
              <a:rPr lang="en-US" sz="2000" baseline="-25000" dirty="0"/>
              <a:t>              n = </a:t>
            </a:r>
            <a:r>
              <a:rPr lang="en-US" sz="2000" baseline="-25000" dirty="0" err="1"/>
              <a:t>i</a:t>
            </a:r>
            <a:endParaRPr lang="en-US" sz="2000" baseline="-25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where E(T) is time to extinction, ∑  ∑ is the sum of the sum of, N is population size, </a:t>
            </a:r>
            <a:r>
              <a:rPr lang="en-US" sz="2000" dirty="0" err="1"/>
              <a:t>i</a:t>
            </a:r>
            <a:r>
              <a:rPr lang="en-US" sz="2000" dirty="0"/>
              <a:t> is a counter from 1 to N, j is a counter from </a:t>
            </a:r>
            <a:r>
              <a:rPr lang="en-US" sz="2000" dirty="0" err="1"/>
              <a:t>i</a:t>
            </a:r>
            <a:r>
              <a:rPr lang="en-US" sz="2000" dirty="0"/>
              <a:t> to N</a:t>
            </a:r>
            <a:r>
              <a:rPr lang="en-US" sz="2000" baseline="-25000" dirty="0"/>
              <a:t>m</a:t>
            </a:r>
            <a:r>
              <a:rPr lang="en-US" sz="2000" dirty="0"/>
              <a:t>, N</a:t>
            </a:r>
            <a:r>
              <a:rPr lang="en-US" sz="2000" baseline="-25000" dirty="0"/>
              <a:t>m  </a:t>
            </a:r>
            <a:r>
              <a:rPr lang="en-US" sz="2000" dirty="0"/>
              <a:t>is maximum population size, ∏ is the product of, d is density-dependent per capita death rate, b is density-dependent per capita birth rate and n is a counter from </a:t>
            </a:r>
            <a:r>
              <a:rPr lang="en-US" sz="2000" dirty="0" err="1"/>
              <a:t>i</a:t>
            </a:r>
            <a:r>
              <a:rPr lang="en-US" sz="2000" dirty="0"/>
              <a:t> from j-1.</a:t>
            </a:r>
          </a:p>
          <a:p>
            <a:pPr marL="285750" indent="-285750">
              <a:buFont typeface="Arial" panose="020B0604020202020204" pitchFamily="34" charset="0"/>
              <a:buChar char="•"/>
            </a:pPr>
            <a:r>
              <a:rPr lang="en-US" sz="2000" dirty="0"/>
              <a:t>This model is sensitive to population size, such that small populations are prone to extinction.</a:t>
            </a:r>
          </a:p>
          <a:p>
            <a:pPr marL="285750" indent="-285750">
              <a:buFont typeface="Arial" panose="020B0604020202020204" pitchFamily="34" charset="0"/>
              <a:buChar char="•"/>
            </a:pPr>
            <a:r>
              <a:rPr lang="en-US" sz="2000" dirty="0"/>
              <a:t>This effect is exacerbated in situations where the population is divided into isolated subpopulations.  When dispersal is low, the entire population is prone to extinction.</a:t>
            </a:r>
          </a:p>
          <a:p>
            <a:pPr marL="285750" indent="-285750">
              <a:buFont typeface="Arial" panose="020B0604020202020204" pitchFamily="34" charset="0"/>
              <a:buChar char="•"/>
            </a:pPr>
            <a:r>
              <a:rPr lang="en-US" sz="2000" dirty="0"/>
              <a:t>Environmental stochasticity tends to be more significant a factor in leading to extinction than demographic stochasticity, except in small populations.</a:t>
            </a:r>
          </a:p>
        </p:txBody>
      </p:sp>
    </p:spTree>
    <p:extLst>
      <p:ext uri="{BB962C8B-B14F-4D97-AF65-F5344CB8AC3E}">
        <p14:creationId xmlns:p14="http://schemas.microsoft.com/office/powerpoint/2010/main" val="22633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100000">
              <a:srgbClr val="92D050"/>
            </a:gs>
            <a:gs pos="100000">
              <a:srgbClr val="92D050"/>
            </a:gs>
            <a:gs pos="29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CE71-81D6-418C-97CA-ACAA1FA366A7}"/>
              </a:ext>
            </a:extLst>
          </p:cNvPr>
          <p:cNvSpPr>
            <a:spLocks noGrp="1"/>
          </p:cNvSpPr>
          <p:nvPr>
            <p:ph type="title"/>
          </p:nvPr>
        </p:nvSpPr>
        <p:spPr>
          <a:xfrm>
            <a:off x="457200" y="0"/>
            <a:ext cx="6637283" cy="834887"/>
          </a:xfrm>
        </p:spPr>
        <p:txBody>
          <a:bodyPr/>
          <a:lstStyle/>
          <a:p>
            <a:r>
              <a:rPr lang="en-US" sz="3600" dirty="0"/>
              <a:t>Incorporating Age Structure</a:t>
            </a:r>
          </a:p>
        </p:txBody>
      </p:sp>
      <p:pic>
        <p:nvPicPr>
          <p:cNvPr id="5" name="Content Placeholder 4">
            <a:extLst>
              <a:ext uri="{FF2B5EF4-FFF2-40B4-BE49-F238E27FC236}">
                <a16:creationId xmlns:a16="http://schemas.microsoft.com/office/drawing/2014/main" id="{AF339BFB-DA54-4AD2-9463-B14EE744A6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4483" y="397910"/>
            <a:ext cx="4697057" cy="3522793"/>
          </a:xfrm>
        </p:spPr>
      </p:pic>
      <p:sp>
        <p:nvSpPr>
          <p:cNvPr id="6" name="TextBox 5">
            <a:extLst>
              <a:ext uri="{FF2B5EF4-FFF2-40B4-BE49-F238E27FC236}">
                <a16:creationId xmlns:a16="http://schemas.microsoft.com/office/drawing/2014/main" id="{569B40DE-DEBF-4513-8F05-29649BD2D8BD}"/>
              </a:ext>
            </a:extLst>
          </p:cNvPr>
          <p:cNvSpPr txBox="1"/>
          <p:nvPr/>
        </p:nvSpPr>
        <p:spPr>
          <a:xfrm>
            <a:off x="7514629" y="3964670"/>
            <a:ext cx="3856763" cy="707886"/>
          </a:xfrm>
          <a:prstGeom prst="rect">
            <a:avLst/>
          </a:prstGeom>
          <a:noFill/>
        </p:spPr>
        <p:txBody>
          <a:bodyPr wrap="square" rtlCol="0">
            <a:spAutoFit/>
          </a:bodyPr>
          <a:lstStyle/>
          <a:p>
            <a:pPr algn="ctr"/>
            <a:r>
              <a:rPr lang="en-US" sz="2000" dirty="0"/>
              <a:t>This hatching year Carolina Wren is an example of age class 0</a:t>
            </a:r>
            <a:r>
              <a:rPr lang="en-US" dirty="0"/>
              <a:t>.</a:t>
            </a:r>
          </a:p>
        </p:txBody>
      </p:sp>
      <p:sp>
        <p:nvSpPr>
          <p:cNvPr id="7" name="TextBox 6">
            <a:extLst>
              <a:ext uri="{FF2B5EF4-FFF2-40B4-BE49-F238E27FC236}">
                <a16:creationId xmlns:a16="http://schemas.microsoft.com/office/drawing/2014/main" id="{A3F7E123-7393-4958-A6D7-83F350E4C8E2}"/>
              </a:ext>
            </a:extLst>
          </p:cNvPr>
          <p:cNvSpPr txBox="1"/>
          <p:nvPr/>
        </p:nvSpPr>
        <p:spPr>
          <a:xfrm>
            <a:off x="457199" y="834887"/>
            <a:ext cx="6580545"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a:t>Age structure can have a significant impact on population trajectories, so incorporating it into birth-death models improves them.</a:t>
            </a:r>
          </a:p>
          <a:p>
            <a:pPr marL="285750" indent="-285750">
              <a:buFont typeface="Arial" panose="020B0604020202020204" pitchFamily="34" charset="0"/>
              <a:buChar char="•"/>
            </a:pPr>
            <a:r>
              <a:rPr lang="en-US" sz="2000" dirty="0"/>
              <a:t>This can be accomplished by using linear algebra, such as via the computations performed in a Leslie matrix:</a:t>
            </a:r>
          </a:p>
          <a:p>
            <a:pPr marL="285750" indent="-285750">
              <a:buFont typeface="Arial" panose="020B0604020202020204" pitchFamily="34" charset="0"/>
              <a:buChar char="•"/>
            </a:pPr>
            <a:endParaRPr lang="en-US" dirty="0"/>
          </a:p>
        </p:txBody>
      </p:sp>
      <p:pic>
        <p:nvPicPr>
          <p:cNvPr id="9" name="Graphic 8">
            <a:extLst>
              <a:ext uri="{FF2B5EF4-FFF2-40B4-BE49-F238E27FC236}">
                <a16:creationId xmlns:a16="http://schemas.microsoft.com/office/drawing/2014/main" id="{E8C6F899-4B4B-4985-9F8F-56BC37A942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230" y="2575035"/>
            <a:ext cx="4506163" cy="1618593"/>
          </a:xfrm>
          <a:prstGeom prst="rect">
            <a:avLst/>
          </a:prstGeom>
        </p:spPr>
      </p:pic>
      <p:sp>
        <p:nvSpPr>
          <p:cNvPr id="10" name="TextBox 9">
            <a:extLst>
              <a:ext uri="{FF2B5EF4-FFF2-40B4-BE49-F238E27FC236}">
                <a16:creationId xmlns:a16="http://schemas.microsoft.com/office/drawing/2014/main" id="{5E8C2D45-5EB3-4207-90E8-2B4BE52385A8}"/>
              </a:ext>
            </a:extLst>
          </p:cNvPr>
          <p:cNvSpPr txBox="1"/>
          <p:nvPr/>
        </p:nvSpPr>
        <p:spPr>
          <a:xfrm>
            <a:off x="457199" y="4283195"/>
            <a:ext cx="6580545"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which, using matrix notation, is written as </a:t>
            </a:r>
            <a:r>
              <a:rPr lang="en-US" sz="2000" b="1" dirty="0"/>
              <a:t>n</a:t>
            </a:r>
            <a:r>
              <a:rPr lang="en-US" sz="2000" b="1" baseline="-25000" dirty="0"/>
              <a:t>t+1 </a:t>
            </a:r>
            <a:r>
              <a:rPr lang="en-US" sz="2000" b="1" dirty="0"/>
              <a:t>= </a:t>
            </a:r>
            <a:r>
              <a:rPr lang="en-US" sz="2000" b="1" dirty="0" err="1"/>
              <a:t>Ln</a:t>
            </a:r>
            <a:r>
              <a:rPr lang="en-US" sz="2000" b="1" baseline="-25000" dirty="0" err="1"/>
              <a:t>t</a:t>
            </a:r>
            <a:endParaRPr lang="en-US" sz="2000" b="1" baseline="-25000" dirty="0"/>
          </a:p>
          <a:p>
            <a:pPr marL="285750" indent="-285750">
              <a:buFont typeface="Arial" panose="020B0604020202020204" pitchFamily="34" charset="0"/>
              <a:buChar char="•"/>
            </a:pPr>
            <a:r>
              <a:rPr lang="en-US" sz="2000" dirty="0"/>
              <a:t>where </a:t>
            </a:r>
            <a:r>
              <a:rPr lang="en-US" sz="2000" i="1" dirty="0" err="1"/>
              <a:t>n</a:t>
            </a:r>
            <a:r>
              <a:rPr lang="en-US" sz="2000" i="1" baseline="-25000" dirty="0" err="1"/>
              <a:t>w</a:t>
            </a:r>
            <a:r>
              <a:rPr lang="en-US" sz="2000" dirty="0"/>
              <a:t> is the number of individuals in each age class, </a:t>
            </a:r>
            <a:r>
              <a:rPr lang="en-US" sz="2000" i="1" dirty="0" err="1"/>
              <a:t>s</a:t>
            </a:r>
            <a:r>
              <a:rPr lang="en-US" sz="2000" i="1" baseline="-25000" dirty="0" err="1"/>
              <a:t>w</a:t>
            </a:r>
            <a:r>
              <a:rPr lang="en-US" sz="2000" dirty="0"/>
              <a:t> is the proportion of individuals surviving from one age class to the next, </a:t>
            </a:r>
            <a:r>
              <a:rPr lang="en-US" sz="2000" i="1" dirty="0" err="1"/>
              <a:t>f</a:t>
            </a:r>
            <a:r>
              <a:rPr lang="en-US" sz="2000" baseline="-25000" dirty="0" err="1"/>
              <a:t>w</a:t>
            </a:r>
            <a:r>
              <a:rPr lang="en-US" sz="2000" dirty="0"/>
              <a:t> is the fecundity of each age class, </a:t>
            </a:r>
            <a:r>
              <a:rPr lang="en-US" sz="2000" b="1" dirty="0"/>
              <a:t>n</a:t>
            </a:r>
            <a:r>
              <a:rPr lang="en-US" sz="2000" b="1" baseline="-25000" dirty="0"/>
              <a:t>t+1</a:t>
            </a:r>
            <a:r>
              <a:rPr lang="en-US" sz="2000" baseline="-25000" dirty="0"/>
              <a:t> </a:t>
            </a:r>
            <a:r>
              <a:rPr lang="en-US" sz="2000" dirty="0"/>
              <a:t>is the future population, </a:t>
            </a:r>
            <a:r>
              <a:rPr lang="en-US" sz="2000" b="1" dirty="0" err="1"/>
              <a:t>n</a:t>
            </a:r>
            <a:r>
              <a:rPr lang="en-US" sz="2000" b="1" baseline="-25000" dirty="0" err="1"/>
              <a:t>t</a:t>
            </a:r>
            <a:r>
              <a:rPr lang="en-US" sz="2000" b="1" dirty="0"/>
              <a:t> </a:t>
            </a:r>
            <a:r>
              <a:rPr lang="en-US" sz="2000" dirty="0"/>
              <a:t>is the present population, and </a:t>
            </a:r>
            <a:r>
              <a:rPr lang="en-US" sz="2000" b="1" dirty="0"/>
              <a:t>L</a:t>
            </a:r>
            <a:r>
              <a:rPr lang="en-US" sz="2000" dirty="0"/>
              <a:t> is the Leslie matrix.</a:t>
            </a:r>
            <a:endParaRPr lang="en-US" sz="2000" baseline="-25000" dirty="0"/>
          </a:p>
        </p:txBody>
      </p:sp>
      <p:sp>
        <p:nvSpPr>
          <p:cNvPr id="11" name="TextBox 10">
            <a:extLst>
              <a:ext uri="{FF2B5EF4-FFF2-40B4-BE49-F238E27FC236}">
                <a16:creationId xmlns:a16="http://schemas.microsoft.com/office/drawing/2014/main" id="{29D71605-87EB-4308-A682-CFA3527B2F8C}"/>
              </a:ext>
            </a:extLst>
          </p:cNvPr>
          <p:cNvSpPr txBox="1"/>
          <p:nvPr/>
        </p:nvSpPr>
        <p:spPr>
          <a:xfrm>
            <a:off x="7094483" y="4742719"/>
            <a:ext cx="483247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For long-lived species, adult survival has a major impact on demography, whereas for short-lived species, fecundity (defined more precisely as the average number of female offspring reaching </a:t>
            </a:r>
            <a:r>
              <a:rPr lang="en-US" i="1" dirty="0"/>
              <a:t>n</a:t>
            </a:r>
            <a:r>
              <a:rPr lang="en-US" i="1" baseline="-25000" dirty="0"/>
              <a:t>0</a:t>
            </a:r>
            <a:r>
              <a:rPr lang="en-US" dirty="0"/>
              <a:t> from a mother of age class </a:t>
            </a:r>
            <a:r>
              <a:rPr lang="en-US" i="1" dirty="0"/>
              <a:t>w) </a:t>
            </a:r>
            <a:r>
              <a:rPr lang="en-US" dirty="0"/>
              <a:t>has a greater impact.</a:t>
            </a:r>
          </a:p>
        </p:txBody>
      </p:sp>
    </p:spTree>
    <p:extLst>
      <p:ext uri="{BB962C8B-B14F-4D97-AF65-F5344CB8AC3E}">
        <p14:creationId xmlns:p14="http://schemas.microsoft.com/office/powerpoint/2010/main" val="385212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395C-6CA6-4AAD-AED1-9814373B7BCC}"/>
              </a:ext>
            </a:extLst>
          </p:cNvPr>
          <p:cNvSpPr>
            <a:spLocks noGrp="1"/>
          </p:cNvSpPr>
          <p:nvPr>
            <p:ph type="title"/>
          </p:nvPr>
        </p:nvSpPr>
        <p:spPr>
          <a:xfrm>
            <a:off x="6342743" y="336097"/>
            <a:ext cx="5577114" cy="1325563"/>
          </a:xfrm>
        </p:spPr>
        <p:txBody>
          <a:bodyPr>
            <a:norm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Ivory-billed Ghost Birds</a:t>
            </a:r>
          </a:p>
        </p:txBody>
      </p:sp>
      <p:sp>
        <p:nvSpPr>
          <p:cNvPr id="3" name="Content Placeholder 2">
            <a:extLst>
              <a:ext uri="{FF2B5EF4-FFF2-40B4-BE49-F238E27FC236}">
                <a16:creationId xmlns:a16="http://schemas.microsoft.com/office/drawing/2014/main" id="{9C500630-A614-47CE-A9C8-AE732C5862A8}"/>
              </a:ext>
            </a:extLst>
          </p:cNvPr>
          <p:cNvSpPr>
            <a:spLocks noGrp="1"/>
          </p:cNvSpPr>
          <p:nvPr>
            <p:ph idx="1"/>
          </p:nvPr>
        </p:nvSpPr>
        <p:spPr>
          <a:xfrm>
            <a:off x="832757" y="2485387"/>
            <a:ext cx="11019972" cy="2258106"/>
          </a:xfrm>
        </p:spPr>
        <p:txBody>
          <a:bodyPr>
            <a:normAutofit/>
          </a:bodyPr>
          <a:lstStyle/>
          <a:p>
            <a:pPr marL="0" indent="0">
              <a:buNone/>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Despite professions by some of the scientific elite that the Ivory-billed Woodpecker is either extinct or beyond saving, my feelings remain different.  What I see from published reports is a species that appears to have persisted for a century over significant portions of its former range without any human help.  As our continent's supply of mature bottomland forest continues to grow, we may yet see this bird emerge from its present ghostly status back to that of a resilient and revered member of our wildlife community.</a:t>
            </a:r>
          </a:p>
        </p:txBody>
      </p:sp>
    </p:spTree>
    <p:extLst>
      <p:ext uri="{BB962C8B-B14F-4D97-AF65-F5344CB8AC3E}">
        <p14:creationId xmlns:p14="http://schemas.microsoft.com/office/powerpoint/2010/main" val="332630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8E33-94B4-4395-B604-42ADC8C42A6E}"/>
              </a:ext>
            </a:extLst>
          </p:cNvPr>
          <p:cNvSpPr>
            <a:spLocks noGrp="1"/>
          </p:cNvSpPr>
          <p:nvPr>
            <p:ph type="title"/>
          </p:nvPr>
        </p:nvSpPr>
        <p:spPr>
          <a:xfrm>
            <a:off x="437322" y="0"/>
            <a:ext cx="5658678" cy="790161"/>
          </a:xfrm>
        </p:spPr>
        <p:txBody>
          <a:bodyPr/>
          <a:lstStyle/>
          <a:p>
            <a:r>
              <a:rPr lang="en-US" sz="3600" dirty="0"/>
              <a:t>Ecological Parameters</a:t>
            </a:r>
          </a:p>
        </p:txBody>
      </p:sp>
      <p:pic>
        <p:nvPicPr>
          <p:cNvPr id="7" name="Content Placeholder 6">
            <a:extLst>
              <a:ext uri="{FF2B5EF4-FFF2-40B4-BE49-F238E27FC236}">
                <a16:creationId xmlns:a16="http://schemas.microsoft.com/office/drawing/2014/main" id="{48402962-9525-47E0-92CA-064D190EE0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9347" y="980661"/>
            <a:ext cx="4885331" cy="3663998"/>
          </a:xfrm>
        </p:spPr>
      </p:pic>
      <p:sp>
        <p:nvSpPr>
          <p:cNvPr id="8" name="TextBox 7">
            <a:extLst>
              <a:ext uri="{FF2B5EF4-FFF2-40B4-BE49-F238E27FC236}">
                <a16:creationId xmlns:a16="http://schemas.microsoft.com/office/drawing/2014/main" id="{036EEBD3-B5F2-4058-BD9E-92313E1D4B66}"/>
              </a:ext>
            </a:extLst>
          </p:cNvPr>
          <p:cNvSpPr txBox="1"/>
          <p:nvPr/>
        </p:nvSpPr>
        <p:spPr>
          <a:xfrm>
            <a:off x="317262" y="790161"/>
            <a:ext cx="6322077"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a:t>Although genetic and demographic issues are frequently modeled in PVA, the underlying causes of endangerment are generally ecological ones like habitat destruction, overharvest and pollution.</a:t>
            </a:r>
          </a:p>
          <a:p>
            <a:pPr marL="285750" indent="-285750">
              <a:buFont typeface="Arial" panose="020B0604020202020204" pitchFamily="34" charset="0"/>
              <a:buChar char="•"/>
            </a:pPr>
            <a:r>
              <a:rPr lang="en-US" sz="2000" dirty="0"/>
              <a:t>Moreover, community parameters such as interspecific interactions also affect population trajectories by individual species.</a:t>
            </a:r>
          </a:p>
          <a:p>
            <a:pPr marL="285750" indent="-285750">
              <a:buFont typeface="Arial" panose="020B0604020202020204" pitchFamily="34" charset="0"/>
              <a:buChar char="•"/>
            </a:pPr>
            <a:r>
              <a:rPr lang="en-US" sz="2000" dirty="0"/>
              <a:t>Such parameters are less considered in PVA models yet, as we have seen, particularly stochastic environmental perturbations like fire or storms can have catastrophic effects on small populations.</a:t>
            </a:r>
          </a:p>
          <a:p>
            <a:pPr marL="285750" indent="-285750">
              <a:buFont typeface="Arial" panose="020B0604020202020204" pitchFamily="34" charset="0"/>
              <a:buChar char="•"/>
            </a:pPr>
            <a:r>
              <a:rPr lang="en-US" sz="2000" dirty="0"/>
              <a:t>The density and spatial configuration of habitat patches and the dispersal ability of species are also significant factors in influencing population viability.  These may also be modeled using linear algebra techniques.</a:t>
            </a:r>
          </a:p>
          <a:p>
            <a:pPr marL="285750" indent="-285750">
              <a:buFont typeface="Arial" panose="020B0604020202020204" pitchFamily="34" charset="0"/>
              <a:buChar char="•"/>
            </a:pPr>
            <a:r>
              <a:rPr lang="en-US" sz="2000" dirty="0"/>
              <a:t>A Markov chain is such a procedure.  It is a stochastic model that describes a sequence of possible events in which the probability of each event is determined only by the state attained in the previous event.</a:t>
            </a:r>
          </a:p>
          <a:p>
            <a:pPr marL="285750" indent="-285750">
              <a:buFont typeface="Arial" panose="020B0604020202020204" pitchFamily="34" charset="0"/>
              <a:buChar char="•"/>
            </a:pPr>
            <a:endParaRPr lang="en-US" sz="2000" dirty="0"/>
          </a:p>
        </p:txBody>
      </p:sp>
      <p:sp>
        <p:nvSpPr>
          <p:cNvPr id="9" name="TextBox 8">
            <a:extLst>
              <a:ext uri="{FF2B5EF4-FFF2-40B4-BE49-F238E27FC236}">
                <a16:creationId xmlns:a16="http://schemas.microsoft.com/office/drawing/2014/main" id="{9EFBA0A2-D0B6-4F82-AAB7-C4C0B389748B}"/>
              </a:ext>
            </a:extLst>
          </p:cNvPr>
          <p:cNvSpPr txBox="1"/>
          <p:nvPr/>
        </p:nvSpPr>
        <p:spPr>
          <a:xfrm>
            <a:off x="6749286" y="4861676"/>
            <a:ext cx="5125452" cy="1631216"/>
          </a:xfrm>
          <a:prstGeom prst="rect">
            <a:avLst/>
          </a:prstGeom>
          <a:noFill/>
        </p:spPr>
        <p:txBody>
          <a:bodyPr wrap="square" rtlCol="0">
            <a:spAutoFit/>
          </a:bodyPr>
          <a:lstStyle/>
          <a:p>
            <a:pPr algn="ctr"/>
            <a:r>
              <a:rPr lang="en-US" sz="2000" dirty="0"/>
              <a:t>Stochastic environmental phenomena like that caused by tornadoes can be catastrophic for small populations even if other factors were principally responsible for bringing about endangerment.</a:t>
            </a:r>
          </a:p>
        </p:txBody>
      </p:sp>
    </p:spTree>
    <p:extLst>
      <p:ext uri="{BB962C8B-B14F-4D97-AF65-F5344CB8AC3E}">
        <p14:creationId xmlns:p14="http://schemas.microsoft.com/office/powerpoint/2010/main" val="382474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100000">
              <a:srgbClr val="92D050"/>
            </a:gs>
            <a:gs pos="100000">
              <a:srgbClr val="92D050"/>
            </a:gs>
            <a:gs pos="29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4A6E-008B-4AF8-8808-9916A9381E1C}"/>
              </a:ext>
            </a:extLst>
          </p:cNvPr>
          <p:cNvSpPr>
            <a:spLocks noGrp="1"/>
          </p:cNvSpPr>
          <p:nvPr>
            <p:ph type="title"/>
          </p:nvPr>
        </p:nvSpPr>
        <p:spPr>
          <a:xfrm>
            <a:off x="4996069" y="13252"/>
            <a:ext cx="6877878" cy="1007165"/>
          </a:xfrm>
        </p:spPr>
        <p:txBody>
          <a:bodyPr/>
          <a:lstStyle/>
          <a:p>
            <a:r>
              <a:rPr lang="en-US" sz="3600" dirty="0"/>
              <a:t>Minimum Viable Populations</a:t>
            </a:r>
          </a:p>
        </p:txBody>
      </p:sp>
      <p:pic>
        <p:nvPicPr>
          <p:cNvPr id="5" name="Content Placeholder 4">
            <a:extLst>
              <a:ext uri="{FF2B5EF4-FFF2-40B4-BE49-F238E27FC236}">
                <a16:creationId xmlns:a16="http://schemas.microsoft.com/office/drawing/2014/main" id="{FD61A1A0-5C53-49A4-A3C6-E946EAD886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8131" y="286280"/>
            <a:ext cx="3363168" cy="4484224"/>
          </a:xfrm>
        </p:spPr>
      </p:pic>
      <p:sp>
        <p:nvSpPr>
          <p:cNvPr id="6" name="TextBox 5">
            <a:extLst>
              <a:ext uri="{FF2B5EF4-FFF2-40B4-BE49-F238E27FC236}">
                <a16:creationId xmlns:a16="http://schemas.microsoft.com/office/drawing/2014/main" id="{C0859E69-CFBD-4809-BCBE-169322F193F5}"/>
              </a:ext>
            </a:extLst>
          </p:cNvPr>
          <p:cNvSpPr txBox="1"/>
          <p:nvPr/>
        </p:nvSpPr>
        <p:spPr>
          <a:xfrm>
            <a:off x="317536" y="4968267"/>
            <a:ext cx="5144358" cy="1477328"/>
          </a:xfrm>
          <a:prstGeom prst="rect">
            <a:avLst/>
          </a:prstGeom>
          <a:noFill/>
        </p:spPr>
        <p:txBody>
          <a:bodyPr wrap="square" rtlCol="0">
            <a:spAutoFit/>
          </a:bodyPr>
          <a:lstStyle/>
          <a:p>
            <a:pPr algn="ctr"/>
            <a:r>
              <a:rPr lang="en-US" dirty="0"/>
              <a:t>The arctic-alpine </a:t>
            </a:r>
            <a:r>
              <a:rPr lang="en-US" i="1" dirty="0"/>
              <a:t>Potentilla </a:t>
            </a:r>
            <a:r>
              <a:rPr lang="en-US" i="1" dirty="0" err="1"/>
              <a:t>tridentata</a:t>
            </a:r>
            <a:r>
              <a:rPr lang="en-US" i="1" dirty="0"/>
              <a:t>  </a:t>
            </a:r>
            <a:r>
              <a:rPr lang="en-US" dirty="0"/>
              <a:t>exists in isolated populations on the highest mountaintops in New England with limited dispersal between populations, yet it has persisted in these locations since the end of glacial times.</a:t>
            </a:r>
          </a:p>
        </p:txBody>
      </p:sp>
      <p:sp>
        <p:nvSpPr>
          <p:cNvPr id="7" name="TextBox 6">
            <a:extLst>
              <a:ext uri="{FF2B5EF4-FFF2-40B4-BE49-F238E27FC236}">
                <a16:creationId xmlns:a16="http://schemas.microsoft.com/office/drawing/2014/main" id="{FE7297B5-EEB6-48F9-966C-C8564BCAC4AA}"/>
              </a:ext>
            </a:extLst>
          </p:cNvPr>
          <p:cNvSpPr txBox="1"/>
          <p:nvPr/>
        </p:nvSpPr>
        <p:spPr>
          <a:xfrm>
            <a:off x="5461894" y="1020417"/>
            <a:ext cx="6126218"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This is the minimum population that can persist in the face of genetic, demographic and environmental stochasticity.</a:t>
            </a:r>
          </a:p>
          <a:p>
            <a:pPr marL="285750" indent="-285750">
              <a:buFont typeface="Arial" panose="020B0604020202020204" pitchFamily="34" charset="0"/>
              <a:buChar char="•"/>
            </a:pPr>
            <a:r>
              <a:rPr lang="en-US" sz="2000" dirty="0"/>
              <a:t>It is evaluated differently, although it is typically defined as the 95% probability that a population can persist for &gt;100 years.</a:t>
            </a:r>
          </a:p>
          <a:p>
            <a:pPr marL="285750" indent="-285750">
              <a:buFont typeface="Arial" panose="020B0604020202020204" pitchFamily="34" charset="0"/>
              <a:buChar char="•"/>
            </a:pPr>
            <a:r>
              <a:rPr lang="en-US" sz="2000" dirty="0"/>
              <a:t>PVA simulations are used to estimate this number.</a:t>
            </a:r>
          </a:p>
          <a:p>
            <a:pPr marL="285750" indent="-285750">
              <a:buFont typeface="Arial" panose="020B0604020202020204" pitchFamily="34" charset="0"/>
              <a:buChar char="•"/>
            </a:pPr>
            <a:r>
              <a:rPr lang="en-US" sz="2000" dirty="0"/>
              <a:t>As we have seen, there are multiple variables responsible for determining population trajectory and modeling these variables is difficult, particularly for small populations.  Hence, the accuracy of these estimates tends to be limited.</a:t>
            </a:r>
          </a:p>
          <a:p>
            <a:pPr marL="285750" indent="-285750">
              <a:buFont typeface="Arial" panose="020B0604020202020204" pitchFamily="34" charset="0"/>
              <a:buChar char="•"/>
            </a:pPr>
            <a:r>
              <a:rPr lang="en-US" sz="2000" dirty="0"/>
              <a:t>Estimates for terrestrial vertebrates are generally &gt;500 individuals, although incorporation of such phenomena as inbreeding depression tends to raise minimum estimates into the thousands.</a:t>
            </a:r>
          </a:p>
        </p:txBody>
      </p:sp>
    </p:spTree>
    <p:extLst>
      <p:ext uri="{BB962C8B-B14F-4D97-AF65-F5344CB8AC3E}">
        <p14:creationId xmlns:p14="http://schemas.microsoft.com/office/powerpoint/2010/main" val="38409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6B35-B510-49D8-8F0E-C8C032083C9A}"/>
              </a:ext>
            </a:extLst>
          </p:cNvPr>
          <p:cNvSpPr>
            <a:spLocks noGrp="1"/>
          </p:cNvSpPr>
          <p:nvPr>
            <p:ph type="title"/>
          </p:nvPr>
        </p:nvSpPr>
        <p:spPr>
          <a:xfrm>
            <a:off x="3362178" y="393261"/>
            <a:ext cx="2419643" cy="1325563"/>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2426D512-A4E8-4C45-A8AF-44FDA12CBBA0}"/>
              </a:ext>
            </a:extLst>
          </p:cNvPr>
          <p:cNvSpPr>
            <a:spLocks noGrp="1"/>
          </p:cNvSpPr>
          <p:nvPr>
            <p:ph idx="1"/>
          </p:nvPr>
        </p:nvSpPr>
        <p:spPr>
          <a:xfrm>
            <a:off x="346842" y="4804228"/>
            <a:ext cx="11540358" cy="1886857"/>
          </a:xfrm>
        </p:spPr>
        <p:txBody>
          <a:bodyPr>
            <a:normAutofit/>
          </a:bodyPr>
          <a:lstStyle/>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Review the fundamentals of population dynamics, growth models and age structure.</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Consider the role of stochastic effects on predicting population viability.</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Investigate the parameters included in models of population viability.</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Define the concept of minimum viable population size.</a:t>
            </a:r>
          </a:p>
          <a:p>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86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1FDF-83A7-4641-9256-4B713AADDC60}"/>
              </a:ext>
            </a:extLst>
          </p:cNvPr>
          <p:cNvSpPr>
            <a:spLocks noGrp="1"/>
          </p:cNvSpPr>
          <p:nvPr>
            <p:ph type="title"/>
          </p:nvPr>
        </p:nvSpPr>
        <p:spPr>
          <a:xfrm>
            <a:off x="816607" y="198782"/>
            <a:ext cx="5045765" cy="867327"/>
          </a:xfrm>
        </p:spPr>
        <p:txBody>
          <a:bodyPr>
            <a:normAutofit/>
          </a:bodyPr>
          <a:lstStyle/>
          <a:p>
            <a:r>
              <a:rPr lang="en-US" sz="3200" dirty="0">
                <a:latin typeface="Times New Roman" panose="02020603050405020304" pitchFamily="18" charset="0"/>
                <a:cs typeface="Times New Roman" panose="02020603050405020304" pitchFamily="18" charset="0"/>
              </a:rPr>
              <a:t>Population Viability Analysis</a:t>
            </a:r>
          </a:p>
        </p:txBody>
      </p:sp>
      <p:pic>
        <p:nvPicPr>
          <p:cNvPr id="5" name="Content Placeholder 4">
            <a:extLst>
              <a:ext uri="{FF2B5EF4-FFF2-40B4-BE49-F238E27FC236}">
                <a16:creationId xmlns:a16="http://schemas.microsoft.com/office/drawing/2014/main" id="{803935E0-2B33-4BD4-90D7-0A6D916071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9762" y="322342"/>
            <a:ext cx="4912089" cy="3318979"/>
          </a:xfrm>
        </p:spPr>
      </p:pic>
      <p:sp>
        <p:nvSpPr>
          <p:cNvPr id="7" name="Rectangle 6">
            <a:extLst>
              <a:ext uri="{FF2B5EF4-FFF2-40B4-BE49-F238E27FC236}">
                <a16:creationId xmlns:a16="http://schemas.microsoft.com/office/drawing/2014/main" id="{D96B4D33-A849-465F-9215-59CFCF2E0BA4}"/>
              </a:ext>
            </a:extLst>
          </p:cNvPr>
          <p:cNvSpPr/>
          <p:nvPr/>
        </p:nvSpPr>
        <p:spPr>
          <a:xfrm>
            <a:off x="6759761" y="3732318"/>
            <a:ext cx="4912089" cy="1015663"/>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Viability simulations predict that the Polar Bear population of the western Hudson Bay will be extinct within 60 years.</a:t>
            </a:r>
          </a:p>
        </p:txBody>
      </p:sp>
      <p:sp>
        <p:nvSpPr>
          <p:cNvPr id="8" name="TextBox 7">
            <a:extLst>
              <a:ext uri="{FF2B5EF4-FFF2-40B4-BE49-F238E27FC236}">
                <a16:creationId xmlns:a16="http://schemas.microsoft.com/office/drawing/2014/main" id="{D55291C7-37DB-46FA-8F9D-64B18938EA1D}"/>
              </a:ext>
            </a:extLst>
          </p:cNvPr>
          <p:cNvSpPr txBox="1"/>
          <p:nvPr/>
        </p:nvSpPr>
        <p:spPr>
          <a:xfrm>
            <a:off x="341974" y="1286830"/>
            <a:ext cx="5995033"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Viability refers to the long-term survival of a species.  A related concept is that of the </a:t>
            </a:r>
            <a:r>
              <a:rPr lang="en-US" sz="2000" dirty="0">
                <a:solidFill>
                  <a:srgbClr val="FF0000"/>
                </a:solidFill>
                <a:latin typeface="Times New Roman" panose="02020603050405020304" pitchFamily="18" charset="0"/>
                <a:cs typeface="Times New Roman" panose="02020603050405020304" pitchFamily="18" charset="0"/>
              </a:rPr>
              <a:t>minimum viable population</a:t>
            </a:r>
            <a:r>
              <a:rPr lang="en-US" sz="2000" dirty="0">
                <a:latin typeface="Times New Roman" panose="02020603050405020304" pitchFamily="18" charset="0"/>
                <a:cs typeface="Times New Roman" panose="02020603050405020304" pitchFamily="18" charset="0"/>
              </a:rPr>
              <a:t>- the size that is large enough to persist-PVA is a modelling approach to estimating survival.</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simplest methods are based on </a:t>
            </a:r>
            <a:r>
              <a:rPr lang="en-US" sz="2000" dirty="0">
                <a:solidFill>
                  <a:srgbClr val="FF0000"/>
                </a:solidFill>
                <a:latin typeface="Times New Roman" panose="02020603050405020304" pitchFamily="18" charset="0"/>
                <a:cs typeface="Times New Roman" panose="02020603050405020304" pitchFamily="18" charset="0"/>
              </a:rPr>
              <a:t>time series</a:t>
            </a:r>
            <a:r>
              <a:rPr lang="en-US" sz="2000" dirty="0">
                <a:latin typeface="Times New Roman" panose="02020603050405020304" pitchFamily="18" charset="0"/>
                <a:cs typeface="Times New Roman" panose="02020603050405020304" pitchFamily="18" charset="0"/>
              </a:rPr>
              <a:t>.  These use estimates of the total population over time to define an average growth rate and its variance.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These measures assume rate constancy and are used to assess the probability of population persistence.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 we have seen, they may use models as basic as linear equations to estimate future populations, although population trends are generally nonlinear, so more complex equations are typically employed.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Other more sophisticated methods use </a:t>
            </a:r>
            <a:r>
              <a:rPr lang="en-US" sz="2000" dirty="0">
                <a:solidFill>
                  <a:srgbClr val="FF0000"/>
                </a:solidFill>
                <a:latin typeface="Times New Roman" panose="02020603050405020304" pitchFamily="18" charset="0"/>
                <a:cs typeface="Times New Roman" panose="02020603050405020304" pitchFamily="18" charset="0"/>
              </a:rPr>
              <a:t>demographic</a:t>
            </a:r>
            <a:r>
              <a:rPr lang="en-US" sz="2000" dirty="0">
                <a:latin typeface="Times New Roman" panose="02020603050405020304" pitchFamily="18" charset="0"/>
                <a:cs typeface="Times New Roman" panose="02020603050405020304" pitchFamily="18" charset="0"/>
              </a:rPr>
              <a:t> data such as age-specific survival, fecundity (potential for reproduction) and sources of mortality.</a:t>
            </a:r>
          </a:p>
        </p:txBody>
      </p:sp>
      <p:sp>
        <p:nvSpPr>
          <p:cNvPr id="3" name="TextBox 2">
            <a:extLst>
              <a:ext uri="{FF2B5EF4-FFF2-40B4-BE49-F238E27FC236}">
                <a16:creationId xmlns:a16="http://schemas.microsoft.com/office/drawing/2014/main" id="{7D044D7E-CA98-4920-B0EF-B98E0A1D8544}"/>
              </a:ext>
            </a:extLst>
          </p:cNvPr>
          <p:cNvSpPr txBox="1"/>
          <p:nvPr/>
        </p:nvSpPr>
        <p:spPr>
          <a:xfrm>
            <a:off x="6559826" y="4904442"/>
            <a:ext cx="52902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Before exploring PVA simulations, we will review basic population growth models, examine how models are constructed and consider factors contributing to population age structure.</a:t>
            </a:r>
            <a:endParaRPr lang="en-US" dirty="0"/>
          </a:p>
        </p:txBody>
      </p:sp>
    </p:spTree>
    <p:extLst>
      <p:ext uri="{BB962C8B-B14F-4D97-AF65-F5344CB8AC3E}">
        <p14:creationId xmlns:p14="http://schemas.microsoft.com/office/powerpoint/2010/main" val="379064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040D4E8-4BA8-41B1-8ED8-4532F1AD76F5}"/>
              </a:ext>
            </a:extLst>
          </p:cNvPr>
          <p:cNvSpPr>
            <a:spLocks noGrp="1" noChangeArrowheads="1"/>
          </p:cNvSpPr>
          <p:nvPr>
            <p:ph type="title"/>
          </p:nvPr>
        </p:nvSpPr>
        <p:spPr>
          <a:xfrm>
            <a:off x="623991" y="226532"/>
            <a:ext cx="6092687" cy="990600"/>
          </a:xfrm>
        </p:spPr>
        <p:txBody>
          <a:bodyPr/>
          <a:lstStyle/>
          <a:p>
            <a:r>
              <a:rPr lang="en-US" altLang="en-US" sz="3600" dirty="0">
                <a:solidFill>
                  <a:schemeClr val="tx1"/>
                </a:solidFill>
              </a:rPr>
              <a:t>Exponential Population Growth</a:t>
            </a:r>
          </a:p>
        </p:txBody>
      </p:sp>
      <p:sp>
        <p:nvSpPr>
          <p:cNvPr id="13315" name="Rectangle 3">
            <a:extLst>
              <a:ext uri="{FF2B5EF4-FFF2-40B4-BE49-F238E27FC236}">
                <a16:creationId xmlns:a16="http://schemas.microsoft.com/office/drawing/2014/main" id="{DC137A1A-753F-418F-9406-149FEC848F6C}"/>
              </a:ext>
            </a:extLst>
          </p:cNvPr>
          <p:cNvSpPr>
            <a:spLocks noGrp="1" noChangeArrowheads="1"/>
          </p:cNvSpPr>
          <p:nvPr>
            <p:ph type="body" idx="1"/>
          </p:nvPr>
        </p:nvSpPr>
        <p:spPr>
          <a:xfrm>
            <a:off x="586407" y="1383278"/>
            <a:ext cx="5907157" cy="3864665"/>
          </a:xfrm>
        </p:spPr>
        <p:txBody>
          <a:bodyPr/>
          <a:lstStyle/>
          <a:p>
            <a:pPr>
              <a:lnSpc>
                <a:spcPct val="90000"/>
              </a:lnSpc>
            </a:pPr>
            <a:r>
              <a:rPr lang="en-US" altLang="en-US" sz="2000" dirty="0"/>
              <a:t>To begin considering the structure of population models, we will examine a pattern commonly observed in nature- exponential growth.</a:t>
            </a:r>
          </a:p>
          <a:p>
            <a:pPr>
              <a:lnSpc>
                <a:spcPct val="90000"/>
              </a:lnSpc>
            </a:pPr>
            <a:r>
              <a:rPr lang="en-US" altLang="en-US" sz="2000" dirty="0"/>
              <a:t>Exponential growth is often followed by populations that have recently colonized an area.</a:t>
            </a:r>
          </a:p>
          <a:p>
            <a:pPr>
              <a:lnSpc>
                <a:spcPct val="90000"/>
              </a:lnSpc>
            </a:pPr>
            <a:r>
              <a:rPr lang="en-US" altLang="en-US" sz="2000" dirty="0"/>
              <a:t>It is characterized by a continually accelerating rate of growth, so it is unsustainable.</a:t>
            </a:r>
          </a:p>
          <a:p>
            <a:pPr>
              <a:lnSpc>
                <a:spcPct val="90000"/>
              </a:lnSpc>
            </a:pPr>
            <a:r>
              <a:rPr lang="en-US" altLang="en-US" sz="2000" dirty="0"/>
              <a:t>An equation of the form y = </a:t>
            </a:r>
            <a:r>
              <a:rPr lang="en-US" altLang="en-US" sz="2000" dirty="0" err="1"/>
              <a:t>ax</a:t>
            </a:r>
            <a:r>
              <a:rPr lang="en-US" altLang="en-US" sz="2000" baseline="30000" dirty="0" err="1"/>
              <a:t>n</a:t>
            </a:r>
            <a:r>
              <a:rPr lang="en-US" altLang="en-US" sz="2000" baseline="30000" dirty="0"/>
              <a:t> </a:t>
            </a:r>
            <a:r>
              <a:rPr lang="en-US" altLang="en-US" sz="2000" dirty="0"/>
              <a:t>describes exponential growth and produces a graph like that at right:</a:t>
            </a:r>
          </a:p>
          <a:p>
            <a:pPr>
              <a:lnSpc>
                <a:spcPct val="90000"/>
              </a:lnSpc>
            </a:pPr>
            <a:r>
              <a:rPr lang="en-US" altLang="en-US" sz="2000" dirty="0"/>
              <a:t>The intrinsic rate of growth- growth under ideal conditions (r)- is the population’s </a:t>
            </a:r>
            <a:r>
              <a:rPr lang="en-US" altLang="en-US" sz="2000" dirty="0">
                <a:solidFill>
                  <a:srgbClr val="FF0000"/>
                </a:solidFill>
              </a:rPr>
              <a:t>biotic potential</a:t>
            </a:r>
            <a:r>
              <a:rPr lang="en-US" altLang="en-US" sz="2000" dirty="0"/>
              <a:t>.</a:t>
            </a:r>
          </a:p>
        </p:txBody>
      </p:sp>
      <p:graphicFrame>
        <p:nvGraphicFramePr>
          <p:cNvPr id="2" name="Object 4">
            <a:extLst>
              <a:ext uri="{FF2B5EF4-FFF2-40B4-BE49-F238E27FC236}">
                <a16:creationId xmlns:a16="http://schemas.microsoft.com/office/drawing/2014/main" id="{0E4E3517-079B-4E0D-9226-C53104EB3183}"/>
              </a:ext>
            </a:extLst>
          </p:cNvPr>
          <p:cNvGraphicFramePr>
            <a:graphicFrameLocks noChangeAspect="1"/>
          </p:cNvGraphicFramePr>
          <p:nvPr>
            <p:extLst>
              <p:ext uri="{D42A27DB-BD31-4B8C-83A1-F6EECF244321}">
                <p14:modId xmlns:p14="http://schemas.microsoft.com/office/powerpoint/2010/main" val="4182685232"/>
              </p:ext>
            </p:extLst>
          </p:nvPr>
        </p:nvGraphicFramePr>
        <p:xfrm>
          <a:off x="6990592" y="1008743"/>
          <a:ext cx="4656965" cy="3265714"/>
        </p:xfrm>
        <a:graphic>
          <a:graphicData uri="http://schemas.openxmlformats.org/drawingml/2006/chart">
            <c:chart xmlns:c="http://schemas.openxmlformats.org/drawingml/2006/chart" xmlns:r="http://schemas.openxmlformats.org/officeDocument/2006/relationships" r:id="rId2"/>
          </a:graphicData>
        </a:graphic>
      </p:graphicFrame>
      <p:sp>
        <p:nvSpPr>
          <p:cNvPr id="13317" name="Text Box 5">
            <a:extLst>
              <a:ext uri="{FF2B5EF4-FFF2-40B4-BE49-F238E27FC236}">
                <a16:creationId xmlns:a16="http://schemas.microsoft.com/office/drawing/2014/main" id="{059F0887-0BC0-4672-BE34-15429D543211}"/>
              </a:ext>
            </a:extLst>
          </p:cNvPr>
          <p:cNvSpPr txBox="1">
            <a:spLocks noChangeArrowheads="1"/>
          </p:cNvSpPr>
          <p:nvPr/>
        </p:nvSpPr>
        <p:spPr bwMode="auto">
          <a:xfrm>
            <a:off x="586407" y="5247944"/>
            <a:ext cx="1036304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20000"/>
              </a:spcBef>
              <a:spcAft>
                <a:spcPct val="0"/>
              </a:spcAft>
              <a:buFontTx/>
              <a:buChar char="•"/>
            </a:pPr>
            <a:r>
              <a:rPr lang="en-US" altLang="en-US" sz="2000" dirty="0">
                <a:solidFill>
                  <a:srgbClr val="000000"/>
                </a:solidFill>
                <a:latin typeface="Times New Roman" panose="02020603050405020304" pitchFamily="18" charset="0"/>
                <a:cs typeface="Times New Roman" panose="02020603050405020304" pitchFamily="18" charset="0"/>
              </a:rPr>
              <a:t>    Where emigration (e) and immigration (</a:t>
            </a:r>
            <a:r>
              <a:rPr lang="en-US" altLang="en-US" sz="2000" dirty="0" err="1">
                <a:solidFill>
                  <a:srgbClr val="000000"/>
                </a:solidFill>
                <a:latin typeface="Times New Roman" panose="02020603050405020304" pitchFamily="18" charset="0"/>
                <a:cs typeface="Times New Roman" panose="02020603050405020304" pitchFamily="18" charset="0"/>
              </a:rPr>
              <a:t>i</a:t>
            </a:r>
            <a:r>
              <a:rPr lang="en-US" altLang="en-US" sz="2000" dirty="0">
                <a:solidFill>
                  <a:srgbClr val="000000"/>
                </a:solidFill>
                <a:latin typeface="Times New Roman" panose="02020603050405020304" pitchFamily="18" charset="0"/>
                <a:cs typeface="Times New Roman" panose="02020603050405020304" pitchFamily="18" charset="0"/>
              </a:rPr>
              <a:t>) are factors, r is more accurately considered to be: </a:t>
            </a:r>
          </a:p>
          <a:p>
            <a:pPr lvl="1" fontAlgn="base">
              <a:spcBef>
                <a:spcPct val="20000"/>
              </a:spcBef>
              <a:spcAft>
                <a:spcPct val="0"/>
              </a:spcAft>
            </a:pPr>
            <a:r>
              <a:rPr lang="en-US" altLang="en-US" sz="2000" dirty="0">
                <a:solidFill>
                  <a:srgbClr val="000000"/>
                </a:solidFill>
                <a:latin typeface="Times New Roman" panose="02020603050405020304" pitchFamily="18" charset="0"/>
                <a:cs typeface="Times New Roman" panose="02020603050405020304" pitchFamily="18" charset="0"/>
              </a:rPr>
              <a:t>r = (b – d) + (</a:t>
            </a:r>
            <a:r>
              <a:rPr lang="en-US" altLang="en-US" sz="2000" dirty="0" err="1">
                <a:solidFill>
                  <a:srgbClr val="000000"/>
                </a:solidFill>
                <a:latin typeface="Times New Roman" panose="02020603050405020304" pitchFamily="18" charset="0"/>
                <a:cs typeface="Times New Roman" panose="02020603050405020304" pitchFamily="18" charset="0"/>
              </a:rPr>
              <a:t>i</a:t>
            </a:r>
            <a:r>
              <a:rPr lang="en-US" altLang="en-US" sz="2000" dirty="0">
                <a:solidFill>
                  <a:srgbClr val="000000"/>
                </a:solidFill>
                <a:latin typeface="Times New Roman" panose="02020603050405020304" pitchFamily="18" charset="0"/>
                <a:cs typeface="Times New Roman" panose="02020603050405020304" pitchFamily="18" charset="0"/>
              </a:rPr>
              <a:t> – e), where b = births and d = deaths.  r can be divided into the </a:t>
            </a:r>
            <a:r>
              <a:rPr lang="en-US" altLang="en-US" sz="2000" dirty="0">
                <a:solidFill>
                  <a:srgbClr val="FF0000"/>
                </a:solidFill>
                <a:latin typeface="Times New Roman" panose="02020603050405020304" pitchFamily="18" charset="0"/>
                <a:cs typeface="Times New Roman" panose="02020603050405020304" pitchFamily="18" charset="0"/>
              </a:rPr>
              <a:t>natural growth</a:t>
            </a:r>
            <a:r>
              <a:rPr lang="en-US" altLang="en-US" sz="2000" dirty="0">
                <a:solidFill>
                  <a:srgbClr val="000000"/>
                </a:solidFill>
                <a:latin typeface="Times New Roman" panose="02020603050405020304" pitchFamily="18" charset="0"/>
                <a:cs typeface="Times New Roman" panose="02020603050405020304" pitchFamily="18" charset="0"/>
              </a:rPr>
              <a:t> due to (b – d) and </a:t>
            </a:r>
            <a:r>
              <a:rPr lang="en-US" altLang="en-US" sz="2000" dirty="0">
                <a:solidFill>
                  <a:srgbClr val="FF0000"/>
                </a:solidFill>
                <a:latin typeface="Times New Roman" panose="02020603050405020304" pitchFamily="18" charset="0"/>
                <a:cs typeface="Times New Roman" panose="02020603050405020304" pitchFamily="18" charset="0"/>
              </a:rPr>
              <a:t>overall rate</a:t>
            </a:r>
            <a:r>
              <a:rPr lang="en-US" altLang="en-US" sz="2000" dirty="0">
                <a:solidFill>
                  <a:srgbClr val="000000"/>
                </a:solidFill>
                <a:latin typeface="Times New Roman" panose="02020603050405020304" pitchFamily="18" charset="0"/>
                <a:cs typeface="Times New Roman" panose="02020603050405020304" pitchFamily="18" charset="0"/>
              </a:rPr>
              <a:t> due as well to (</a:t>
            </a:r>
            <a:r>
              <a:rPr lang="en-US" altLang="en-US" sz="2000" dirty="0" err="1">
                <a:solidFill>
                  <a:srgbClr val="000000"/>
                </a:solidFill>
                <a:latin typeface="Times New Roman" panose="02020603050405020304" pitchFamily="18" charset="0"/>
                <a:cs typeface="Times New Roman" panose="02020603050405020304" pitchFamily="18" charset="0"/>
              </a:rPr>
              <a:t>i</a:t>
            </a:r>
            <a:r>
              <a:rPr lang="en-US" altLang="en-US" sz="2000" dirty="0">
                <a:solidFill>
                  <a:srgbClr val="000000"/>
                </a:solidFill>
                <a:latin typeface="Times New Roman" panose="02020603050405020304" pitchFamily="18" charset="0"/>
                <a:cs typeface="Times New Roman" panose="02020603050405020304" pitchFamily="18" charset="0"/>
              </a:rPr>
              <a:t> – e).</a:t>
            </a:r>
          </a:p>
          <a:p>
            <a:pPr fontAlgn="base">
              <a:spcBef>
                <a:spcPct val="0"/>
              </a:spcBef>
              <a:spcAft>
                <a:spcPct val="0"/>
              </a:spcAft>
            </a:pPr>
            <a:endParaRPr lang="en-US" alt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500"/>
                                        <p:tgtEl>
                                          <p:spTgt spid="133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17"/>
                                        </p:tgtEl>
                                        <p:attrNameLst>
                                          <p:attrName>style.visibility</p:attrName>
                                        </p:attrNameLst>
                                      </p:cBhvr>
                                      <p:to>
                                        <p:strVal val="visible"/>
                                      </p:to>
                                    </p:set>
                                    <p:animEffect transition="in" filter="fade">
                                      <p:cBhvr>
                                        <p:cTn id="32"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4627108-CD10-4109-8938-9312F021DFF2}"/>
              </a:ext>
            </a:extLst>
          </p:cNvPr>
          <p:cNvSpPr>
            <a:spLocks noGrp="1" noChangeArrowheads="1"/>
          </p:cNvSpPr>
          <p:nvPr>
            <p:ph type="title"/>
          </p:nvPr>
        </p:nvSpPr>
        <p:spPr>
          <a:xfrm>
            <a:off x="624114" y="412977"/>
            <a:ext cx="5548086" cy="762000"/>
          </a:xfrm>
        </p:spPr>
        <p:txBody>
          <a:bodyPr/>
          <a:lstStyle/>
          <a:p>
            <a:r>
              <a:rPr lang="en-US" altLang="en-US" sz="3600" dirty="0">
                <a:solidFill>
                  <a:schemeClr val="tx1"/>
                </a:solidFill>
              </a:rPr>
              <a:t>Exponential Equations</a:t>
            </a:r>
          </a:p>
        </p:txBody>
      </p:sp>
      <p:sp>
        <p:nvSpPr>
          <p:cNvPr id="14339" name="Rectangle 3">
            <a:extLst>
              <a:ext uri="{FF2B5EF4-FFF2-40B4-BE49-F238E27FC236}">
                <a16:creationId xmlns:a16="http://schemas.microsoft.com/office/drawing/2014/main" id="{4B6F5643-9516-4CDE-B385-D68F602CF81D}"/>
              </a:ext>
            </a:extLst>
          </p:cNvPr>
          <p:cNvSpPr>
            <a:spLocks noGrp="1" noChangeArrowheads="1"/>
          </p:cNvSpPr>
          <p:nvPr>
            <p:ph type="body" idx="1"/>
          </p:nvPr>
        </p:nvSpPr>
        <p:spPr>
          <a:xfrm>
            <a:off x="485338" y="1603031"/>
            <a:ext cx="5548086" cy="762001"/>
          </a:xfrm>
        </p:spPr>
        <p:txBody>
          <a:bodyPr/>
          <a:lstStyle/>
          <a:p>
            <a:r>
              <a:rPr lang="en-US" altLang="en-US" sz="2200" dirty="0"/>
              <a:t>The exponential population growth equation is usually written in this form:</a:t>
            </a:r>
          </a:p>
        </p:txBody>
      </p:sp>
      <p:pic>
        <p:nvPicPr>
          <p:cNvPr id="14340" name="Picture 4" descr="C:\Documents and Settings\Robert Craig\My Documents\My Pictures\figures\exponential growth.bmp">
            <a:extLst>
              <a:ext uri="{FF2B5EF4-FFF2-40B4-BE49-F238E27FC236}">
                <a16:creationId xmlns:a16="http://schemas.microsoft.com/office/drawing/2014/main" id="{82ED8C43-0458-41B5-84ED-635E9DEB1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14" y="2520655"/>
            <a:ext cx="5270534" cy="3449642"/>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Documents and Settings\Robert Craig\My Documents\My Pictures\figures\growth rate.bmp">
            <a:extLst>
              <a:ext uri="{FF2B5EF4-FFF2-40B4-BE49-F238E27FC236}">
                <a16:creationId xmlns:a16="http://schemas.microsoft.com/office/drawing/2014/main" id="{ADB429A7-8E98-4C66-894C-7E49A70FA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656" y="1603031"/>
            <a:ext cx="3757470" cy="2846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FA1D08-E93E-4315-9BDD-3ED0A3E049F9}"/>
              </a:ext>
            </a:extLst>
          </p:cNvPr>
          <p:cNvSpPr txBox="1"/>
          <p:nvPr/>
        </p:nvSpPr>
        <p:spPr>
          <a:xfrm>
            <a:off x="6440557" y="4772504"/>
            <a:ext cx="5605669" cy="1446550"/>
          </a:xfrm>
          <a:prstGeom prst="rect">
            <a:avLst/>
          </a:prstGeom>
          <a:noFill/>
        </p:spPr>
        <p:txBody>
          <a:bodyPr wrap="square" rtlCol="0">
            <a:spAutoFit/>
          </a:bodyPr>
          <a:lstStyle/>
          <a:p>
            <a:pPr marL="342900" indent="-342900">
              <a:buFont typeface="Arial" panose="020B0604020202020204" pitchFamily="34" charset="0"/>
              <a:buChar char="•"/>
            </a:pPr>
            <a:r>
              <a:rPr lang="en-US" altLang="en-US" sz="2200" dirty="0"/>
              <a:t>An equation that tells how a variable changes over time is a </a:t>
            </a:r>
            <a:r>
              <a:rPr lang="en-US" altLang="en-US" sz="2200" dirty="0">
                <a:solidFill>
                  <a:srgbClr val="FF0000"/>
                </a:solidFill>
              </a:rPr>
              <a:t>differential equation</a:t>
            </a:r>
            <a:r>
              <a:rPr lang="en-US" altLang="en-US" sz="2200" dirty="0"/>
              <a:t>.  This one tells us the rate of population growth at any point in time.</a:t>
            </a:r>
            <a:endParaRPr lang="en-US" dirty="0"/>
          </a:p>
        </p:txBody>
      </p:sp>
      <p:sp>
        <p:nvSpPr>
          <p:cNvPr id="3" name="TextBox 2">
            <a:extLst>
              <a:ext uri="{FF2B5EF4-FFF2-40B4-BE49-F238E27FC236}">
                <a16:creationId xmlns:a16="http://schemas.microsoft.com/office/drawing/2014/main" id="{B6AE5393-9545-4BFD-9B57-0243C320407C}"/>
              </a:ext>
            </a:extLst>
          </p:cNvPr>
          <p:cNvSpPr txBox="1"/>
          <p:nvPr/>
        </p:nvSpPr>
        <p:spPr>
          <a:xfrm>
            <a:off x="6440557" y="556591"/>
            <a:ext cx="5310166" cy="1046440"/>
          </a:xfrm>
          <a:prstGeom prst="rect">
            <a:avLst/>
          </a:prstGeom>
          <a:noFill/>
        </p:spPr>
        <p:txBody>
          <a:bodyPr wrap="square" rtlCol="0">
            <a:spAutoFit/>
          </a:bodyPr>
          <a:lstStyle/>
          <a:p>
            <a:pPr marL="342900" indent="-342900">
              <a:buFont typeface="Arial" panose="020B0604020202020204" pitchFamily="34" charset="0"/>
              <a:buChar char="•"/>
            </a:pPr>
            <a:r>
              <a:rPr lang="en-US" altLang="en-US" sz="2200" dirty="0"/>
              <a:t>The slope of this equation, known in Calculus as its </a:t>
            </a:r>
            <a:r>
              <a:rPr lang="en-US" altLang="en-US" sz="2200" dirty="0">
                <a:solidFill>
                  <a:srgbClr val="FF0000"/>
                </a:solidFill>
              </a:rPr>
              <a:t>derivative</a:t>
            </a:r>
            <a:r>
              <a:rPr lang="en-US" altLang="en-US" sz="2200" dirty="0"/>
              <a:t>, is:</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5B5283B-E01A-4DDD-877C-707D8DB2E12E}"/>
              </a:ext>
            </a:extLst>
          </p:cNvPr>
          <p:cNvSpPr>
            <a:spLocks noGrp="1" noChangeArrowheads="1"/>
          </p:cNvSpPr>
          <p:nvPr>
            <p:ph type="title"/>
          </p:nvPr>
        </p:nvSpPr>
        <p:spPr>
          <a:xfrm>
            <a:off x="1072242" y="497115"/>
            <a:ext cx="4448629" cy="914400"/>
          </a:xfrm>
        </p:spPr>
        <p:txBody>
          <a:bodyPr/>
          <a:lstStyle/>
          <a:p>
            <a:r>
              <a:rPr lang="en-US" altLang="en-US" sz="3600" dirty="0">
                <a:solidFill>
                  <a:schemeClr val="tx1"/>
                </a:solidFill>
              </a:rPr>
              <a:t>Deriving </a:t>
            </a:r>
            <a:r>
              <a:rPr lang="en-US" altLang="en-US" sz="3600" dirty="0" err="1">
                <a:solidFill>
                  <a:schemeClr val="tx1"/>
                </a:solidFill>
              </a:rPr>
              <a:t>dN</a:t>
            </a:r>
            <a:r>
              <a:rPr lang="en-US" altLang="en-US" sz="3600" dirty="0">
                <a:solidFill>
                  <a:schemeClr val="tx1"/>
                </a:solidFill>
              </a:rPr>
              <a:t>/dt = </a:t>
            </a:r>
            <a:r>
              <a:rPr lang="en-US" altLang="en-US" sz="3600" dirty="0" err="1">
                <a:solidFill>
                  <a:schemeClr val="tx1"/>
                </a:solidFill>
              </a:rPr>
              <a:t>rN</a:t>
            </a:r>
            <a:endParaRPr lang="en-US" altLang="en-US" sz="3600" dirty="0">
              <a:solidFill>
                <a:schemeClr val="tx1"/>
              </a:solidFill>
            </a:endParaRPr>
          </a:p>
        </p:txBody>
      </p:sp>
      <p:sp>
        <p:nvSpPr>
          <p:cNvPr id="21507" name="Rectangle 3">
            <a:extLst>
              <a:ext uri="{FF2B5EF4-FFF2-40B4-BE49-F238E27FC236}">
                <a16:creationId xmlns:a16="http://schemas.microsoft.com/office/drawing/2014/main" id="{03CAD305-A373-4DDE-B94F-C7E076CDC477}"/>
              </a:ext>
            </a:extLst>
          </p:cNvPr>
          <p:cNvSpPr>
            <a:spLocks noGrp="1" noChangeArrowheads="1"/>
          </p:cNvSpPr>
          <p:nvPr>
            <p:ph type="body" idx="1"/>
          </p:nvPr>
        </p:nvSpPr>
        <p:spPr>
          <a:xfrm>
            <a:off x="420914" y="1697504"/>
            <a:ext cx="5751286" cy="4398496"/>
          </a:xfrm>
        </p:spPr>
        <p:txBody>
          <a:bodyPr/>
          <a:lstStyle/>
          <a:p>
            <a:pPr>
              <a:lnSpc>
                <a:spcPct val="90000"/>
              </a:lnSpc>
            </a:pPr>
            <a:r>
              <a:rPr lang="en-US" altLang="en-US" sz="2400" dirty="0"/>
              <a:t>Make a flow diagram (right) showing the influence of all factors on population growth rates:</a:t>
            </a:r>
          </a:p>
          <a:p>
            <a:pPr>
              <a:lnSpc>
                <a:spcPct val="90000"/>
              </a:lnSpc>
            </a:pPr>
            <a:r>
              <a:rPr lang="en-US" altLang="en-US" sz="2400" dirty="0"/>
              <a:t>Express the diagram in words: a change in numbers (N) over time is the difference of the effects of birth (b) and death (d) rates on the population (</a:t>
            </a:r>
            <a:r>
              <a:rPr lang="en-US" altLang="en-US" sz="2400" dirty="0">
                <a:solidFill>
                  <a:srgbClr val="FF0000"/>
                </a:solidFill>
              </a:rPr>
              <a:t>assume these rates are constant</a:t>
            </a:r>
            <a:r>
              <a:rPr lang="en-US" altLang="en-US" sz="2400" dirty="0"/>
              <a:t>).</a:t>
            </a:r>
          </a:p>
          <a:p>
            <a:pPr>
              <a:lnSpc>
                <a:spcPct val="90000"/>
              </a:lnSpc>
            </a:pPr>
            <a:r>
              <a:rPr lang="en-US" altLang="en-US" sz="2400" dirty="0"/>
              <a:t>Express the words as symbols:           </a:t>
            </a:r>
            <a:r>
              <a:rPr lang="en-US" altLang="en-US" sz="2400" dirty="0" err="1"/>
              <a:t>dN</a:t>
            </a:r>
            <a:r>
              <a:rPr lang="en-US" altLang="en-US" sz="2400" dirty="0"/>
              <a:t>/dt = </a:t>
            </a:r>
            <a:r>
              <a:rPr lang="en-US" altLang="en-US" sz="2400" dirty="0" err="1"/>
              <a:t>bN</a:t>
            </a:r>
            <a:r>
              <a:rPr lang="en-US" altLang="en-US" sz="2400" dirty="0"/>
              <a:t> – </a:t>
            </a:r>
            <a:r>
              <a:rPr lang="en-US" altLang="en-US" sz="2400" dirty="0" err="1"/>
              <a:t>dN</a:t>
            </a:r>
            <a:endParaRPr lang="en-US" altLang="en-US" sz="2400" dirty="0"/>
          </a:p>
          <a:p>
            <a:pPr>
              <a:lnSpc>
                <a:spcPct val="90000"/>
              </a:lnSpc>
            </a:pPr>
            <a:r>
              <a:rPr lang="en-US" altLang="en-US" sz="2400" dirty="0"/>
              <a:t>Simplify through factoring:                </a:t>
            </a:r>
            <a:r>
              <a:rPr lang="en-US" altLang="en-US" sz="2400" dirty="0" err="1"/>
              <a:t>dN</a:t>
            </a:r>
            <a:r>
              <a:rPr lang="en-US" altLang="en-US" sz="2400" dirty="0"/>
              <a:t>/dt = N(b – d)</a:t>
            </a:r>
          </a:p>
        </p:txBody>
      </p:sp>
      <p:sp>
        <p:nvSpPr>
          <p:cNvPr id="21510" name="Text Box 6">
            <a:extLst>
              <a:ext uri="{FF2B5EF4-FFF2-40B4-BE49-F238E27FC236}">
                <a16:creationId xmlns:a16="http://schemas.microsoft.com/office/drawing/2014/main" id="{CA578F77-F690-441E-B9CD-D53FDB9C1C91}"/>
              </a:ext>
            </a:extLst>
          </p:cNvPr>
          <p:cNvSpPr txBox="1">
            <a:spLocks noChangeArrowheads="1"/>
          </p:cNvSpPr>
          <p:nvPr/>
        </p:nvSpPr>
        <p:spPr bwMode="auto">
          <a:xfrm>
            <a:off x="6324600" y="4440704"/>
            <a:ext cx="544648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cs typeface="Times New Roman" panose="02020603050405020304" pitchFamily="18" charset="0"/>
              </a:defRPr>
            </a:lvl1pPr>
            <a:lvl2pPr marL="914400" indent="-457200">
              <a:defRPr sz="2400">
                <a:solidFill>
                  <a:schemeClr val="tx1"/>
                </a:solidFill>
                <a:latin typeface="Times New Roman" panose="02020603050405020304" pitchFamily="18" charset="0"/>
                <a:cs typeface="Times New Roman" panose="02020603050405020304" pitchFamily="18" charset="0"/>
              </a:defRPr>
            </a:lvl2pPr>
            <a:lvl3pPr marL="1371600" indent="-457200">
              <a:defRPr sz="2400">
                <a:solidFill>
                  <a:schemeClr val="tx1"/>
                </a:solidFill>
                <a:latin typeface="Times New Roman" panose="02020603050405020304" pitchFamily="18" charset="0"/>
                <a:cs typeface="Times New Roman" panose="02020603050405020304" pitchFamily="18" charset="0"/>
              </a:defRPr>
            </a:lvl3pPr>
            <a:lvl4pPr marL="1828800" indent="-457200">
              <a:defRPr sz="2400">
                <a:solidFill>
                  <a:schemeClr val="tx1"/>
                </a:solidFill>
                <a:latin typeface="Times New Roman" panose="02020603050405020304" pitchFamily="18" charset="0"/>
                <a:cs typeface="Times New Roman" panose="02020603050405020304" pitchFamily="18" charset="0"/>
              </a:defRPr>
            </a:lvl4pPr>
            <a:lvl5pPr marL="2286000" indent="-457200">
              <a:defRPr sz="2400">
                <a:solidFill>
                  <a:schemeClr val="tx1"/>
                </a:solidFill>
                <a:latin typeface="Times New Roman" panose="02020603050405020304" pitchFamily="18" charset="0"/>
                <a:cs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fontAlgn="base">
              <a:spcBef>
                <a:spcPct val="0"/>
              </a:spcBef>
              <a:spcAft>
                <a:spcPct val="0"/>
              </a:spcAft>
              <a:buFontTx/>
              <a:buChar char="•"/>
            </a:pPr>
            <a:r>
              <a:rPr lang="en-US" altLang="en-US" dirty="0">
                <a:solidFill>
                  <a:srgbClr val="000000"/>
                </a:solidFill>
              </a:rPr>
              <a:t>Rearrange and replace: (b – d) with the symbol r, which stands for the overall rate of population growth as influenced by birth and death rates: </a:t>
            </a:r>
          </a:p>
          <a:p>
            <a:pPr algn="ctr" fontAlgn="base">
              <a:spcBef>
                <a:spcPct val="0"/>
              </a:spcBef>
              <a:spcAft>
                <a:spcPct val="0"/>
              </a:spcAft>
            </a:pPr>
            <a:r>
              <a:rPr lang="en-US" altLang="en-US" dirty="0" err="1">
                <a:solidFill>
                  <a:srgbClr val="000000"/>
                </a:solidFill>
              </a:rPr>
              <a:t>dN</a:t>
            </a:r>
            <a:r>
              <a:rPr lang="en-US" altLang="en-US" dirty="0">
                <a:solidFill>
                  <a:srgbClr val="000000"/>
                </a:solidFill>
              </a:rPr>
              <a:t>/dt = </a:t>
            </a:r>
            <a:r>
              <a:rPr lang="en-US" altLang="en-US" dirty="0" err="1">
                <a:solidFill>
                  <a:srgbClr val="000000"/>
                </a:solidFill>
              </a:rPr>
              <a:t>rN</a:t>
            </a:r>
            <a:r>
              <a:rPr lang="en-US" altLang="en-US" dirty="0">
                <a:solidFill>
                  <a:srgbClr val="000000"/>
                </a:solidFill>
              </a:rPr>
              <a:t>.</a:t>
            </a:r>
          </a:p>
        </p:txBody>
      </p:sp>
      <p:sp>
        <p:nvSpPr>
          <p:cNvPr id="21511" name="Oval 7">
            <a:extLst>
              <a:ext uri="{FF2B5EF4-FFF2-40B4-BE49-F238E27FC236}">
                <a16:creationId xmlns:a16="http://schemas.microsoft.com/office/drawing/2014/main" id="{413BF4B2-69F7-421E-99E7-EEF164474264}"/>
              </a:ext>
            </a:extLst>
          </p:cNvPr>
          <p:cNvSpPr>
            <a:spLocks noChangeArrowheads="1"/>
          </p:cNvSpPr>
          <p:nvPr/>
        </p:nvSpPr>
        <p:spPr bwMode="auto">
          <a:xfrm>
            <a:off x="7391400" y="1447800"/>
            <a:ext cx="1752600" cy="1752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Number</a:t>
            </a:r>
          </a:p>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 of individuals: </a:t>
            </a:r>
          </a:p>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N</a:t>
            </a:r>
          </a:p>
        </p:txBody>
      </p:sp>
      <p:sp>
        <p:nvSpPr>
          <p:cNvPr id="21512" name="AutoShape 8">
            <a:extLst>
              <a:ext uri="{FF2B5EF4-FFF2-40B4-BE49-F238E27FC236}">
                <a16:creationId xmlns:a16="http://schemas.microsoft.com/office/drawing/2014/main" id="{BC18FA63-539E-46F7-A694-59F5526A8180}"/>
              </a:ext>
            </a:extLst>
          </p:cNvPr>
          <p:cNvSpPr>
            <a:spLocks noChangeArrowheads="1"/>
          </p:cNvSpPr>
          <p:nvPr/>
        </p:nvSpPr>
        <p:spPr bwMode="auto">
          <a:xfrm>
            <a:off x="8077201" y="1066801"/>
            <a:ext cx="976313" cy="976313"/>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21513" name="AutoShape 9">
            <a:extLst>
              <a:ext uri="{FF2B5EF4-FFF2-40B4-BE49-F238E27FC236}">
                <a16:creationId xmlns:a16="http://schemas.microsoft.com/office/drawing/2014/main" id="{0BC2A5DD-62D7-44B6-BBFD-D60F0E9B0215}"/>
              </a:ext>
            </a:extLst>
          </p:cNvPr>
          <p:cNvSpPr>
            <a:spLocks noChangeArrowheads="1"/>
          </p:cNvSpPr>
          <p:nvPr/>
        </p:nvSpPr>
        <p:spPr bwMode="auto">
          <a:xfrm>
            <a:off x="8458201" y="2895601"/>
            <a:ext cx="485775" cy="976313"/>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21514" name="Text Box 10">
            <a:extLst>
              <a:ext uri="{FF2B5EF4-FFF2-40B4-BE49-F238E27FC236}">
                <a16:creationId xmlns:a16="http://schemas.microsoft.com/office/drawing/2014/main" id="{69328292-52B7-4237-AD00-2CBABB0E3063}"/>
              </a:ext>
            </a:extLst>
          </p:cNvPr>
          <p:cNvSpPr txBox="1">
            <a:spLocks noChangeArrowheads="1"/>
          </p:cNvSpPr>
          <p:nvPr/>
        </p:nvSpPr>
        <p:spPr bwMode="auto">
          <a:xfrm>
            <a:off x="9067800" y="609601"/>
            <a:ext cx="838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Birth rate:</a:t>
            </a:r>
          </a:p>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bN</a:t>
            </a:r>
          </a:p>
        </p:txBody>
      </p:sp>
      <p:sp>
        <p:nvSpPr>
          <p:cNvPr id="21515" name="Text Box 11">
            <a:extLst>
              <a:ext uri="{FF2B5EF4-FFF2-40B4-BE49-F238E27FC236}">
                <a16:creationId xmlns:a16="http://schemas.microsoft.com/office/drawing/2014/main" id="{961B18C9-EC9E-4F94-A2C4-2F2DA14BEDC0}"/>
              </a:ext>
            </a:extLst>
          </p:cNvPr>
          <p:cNvSpPr txBox="1">
            <a:spLocks noChangeArrowheads="1"/>
          </p:cNvSpPr>
          <p:nvPr/>
        </p:nvSpPr>
        <p:spPr bwMode="auto">
          <a:xfrm>
            <a:off x="8991600" y="3048001"/>
            <a:ext cx="91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Death rate:</a:t>
            </a:r>
          </a:p>
          <a:p>
            <a:pPr algn="ctr" fontAlgn="base">
              <a:spcBef>
                <a:spcPct val="0"/>
              </a:spcBef>
              <a:spcAft>
                <a:spcPct val="0"/>
              </a:spcAft>
            </a:pPr>
            <a:r>
              <a:rPr lang="en-US" altLang="en-US" sz="2000">
                <a:solidFill>
                  <a:srgbClr val="000000"/>
                </a:solidFill>
                <a:latin typeface="Times New Roman" panose="02020603050405020304" pitchFamily="18" charset="0"/>
                <a:cs typeface="Times New Roman" panose="02020603050405020304" pitchFamily="18" charset="0"/>
              </a:rPr>
              <a:t>dN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10"/>
                                        </p:tgtEl>
                                        <p:attrNameLst>
                                          <p:attrName>style.visibility</p:attrName>
                                        </p:attrNameLst>
                                      </p:cBhvr>
                                      <p:to>
                                        <p:strVal val="visible"/>
                                      </p:to>
                                    </p:set>
                                    <p:animEffect transition="in" filter="fade">
                                      <p:cBhvr>
                                        <p:cTn id="2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6E89360-74BF-4C94-B187-30A7038F31FF}"/>
              </a:ext>
            </a:extLst>
          </p:cNvPr>
          <p:cNvSpPr>
            <a:spLocks noGrp="1" noChangeArrowheads="1"/>
          </p:cNvSpPr>
          <p:nvPr>
            <p:ph type="title"/>
          </p:nvPr>
        </p:nvSpPr>
        <p:spPr>
          <a:xfrm>
            <a:off x="732970" y="419100"/>
            <a:ext cx="4622800" cy="762000"/>
          </a:xfrm>
        </p:spPr>
        <p:txBody>
          <a:bodyPr/>
          <a:lstStyle/>
          <a:p>
            <a:r>
              <a:rPr lang="en-US" altLang="en-US" sz="3600" dirty="0">
                <a:solidFill>
                  <a:schemeClr val="tx1"/>
                </a:solidFill>
              </a:rPr>
              <a:t>Logistic Growth</a:t>
            </a:r>
          </a:p>
        </p:txBody>
      </p:sp>
      <p:sp>
        <p:nvSpPr>
          <p:cNvPr id="15363" name="Rectangle 3">
            <a:extLst>
              <a:ext uri="{FF2B5EF4-FFF2-40B4-BE49-F238E27FC236}">
                <a16:creationId xmlns:a16="http://schemas.microsoft.com/office/drawing/2014/main" id="{1AF1264B-F597-47FF-9EB4-5B51B4B1A4DD}"/>
              </a:ext>
            </a:extLst>
          </p:cNvPr>
          <p:cNvSpPr>
            <a:spLocks noGrp="1" noChangeArrowheads="1"/>
          </p:cNvSpPr>
          <p:nvPr>
            <p:ph type="body" idx="1"/>
          </p:nvPr>
        </p:nvSpPr>
        <p:spPr>
          <a:xfrm>
            <a:off x="406400" y="1464366"/>
            <a:ext cx="5842000" cy="1446550"/>
          </a:xfrm>
        </p:spPr>
        <p:txBody>
          <a:bodyPr/>
          <a:lstStyle/>
          <a:p>
            <a:pPr>
              <a:lnSpc>
                <a:spcPct val="90000"/>
              </a:lnSpc>
            </a:pPr>
            <a:r>
              <a:rPr lang="en-US" altLang="en-US" sz="2200" dirty="0"/>
              <a:t>Population growth cannot remain exponential indefinitely.  Eventually it slows down as the habitat’s carrying capacity (</a:t>
            </a:r>
            <a:r>
              <a:rPr lang="en-US" altLang="en-US" sz="2200" dirty="0">
                <a:solidFill>
                  <a:srgbClr val="FF0000"/>
                </a:solidFill>
              </a:rPr>
              <a:t>K</a:t>
            </a:r>
            <a:r>
              <a:rPr lang="en-US" altLang="en-US" sz="2200" dirty="0"/>
              <a:t>: the ability of the habitat to support individuals) is reached:</a:t>
            </a:r>
          </a:p>
        </p:txBody>
      </p:sp>
      <p:pic>
        <p:nvPicPr>
          <p:cNvPr id="15364" name="Picture 4" descr="C:\Documents and Settings\Robert Craig\My Documents\My Pictures\figures\logistic growth.bmp">
            <a:extLst>
              <a:ext uri="{FF2B5EF4-FFF2-40B4-BE49-F238E27FC236}">
                <a16:creationId xmlns:a16="http://schemas.microsoft.com/office/drawing/2014/main" id="{213A511B-E92B-4AD0-A657-CA83E6511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167" y="2084456"/>
            <a:ext cx="4027714" cy="3139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365" name="Object 5">
            <a:extLst>
              <a:ext uri="{FF2B5EF4-FFF2-40B4-BE49-F238E27FC236}">
                <a16:creationId xmlns:a16="http://schemas.microsoft.com/office/drawing/2014/main" id="{BC300C59-928C-4E3F-B5F1-A65AE6BBD6BE}"/>
              </a:ext>
            </a:extLst>
          </p:cNvPr>
          <p:cNvGraphicFramePr>
            <a:graphicFrameLocks noChangeAspect="1"/>
          </p:cNvGraphicFramePr>
          <p:nvPr>
            <p:extLst>
              <p:ext uri="{D42A27DB-BD31-4B8C-83A1-F6EECF244321}">
                <p14:modId xmlns:p14="http://schemas.microsoft.com/office/powerpoint/2010/main" val="736077610"/>
              </p:ext>
            </p:extLst>
          </p:nvPr>
        </p:nvGraphicFramePr>
        <p:xfrm>
          <a:off x="641372" y="2922211"/>
          <a:ext cx="5607028" cy="3516689"/>
        </p:xfrm>
        <a:graphic>
          <a:graphicData uri="http://schemas.openxmlformats.org/presentationml/2006/ole">
            <mc:AlternateContent xmlns:mc="http://schemas.openxmlformats.org/markup-compatibility/2006">
              <mc:Choice xmlns:v="urn:schemas-microsoft-com:vml" Requires="v">
                <p:oleObj spid="_x0000_s2110" name="Chart" r:id="rId5" imgW="4343603" imgH="2724642" progId="Excel.Chart.8">
                  <p:embed/>
                </p:oleObj>
              </mc:Choice>
              <mc:Fallback>
                <p:oleObj name="Chart" r:id="rId5" imgW="4343603" imgH="2724642" progId="Excel.Chart.8">
                  <p:embed/>
                  <p:pic>
                    <p:nvPicPr>
                      <p:cNvPr id="15365" name="Object 5">
                        <a:extLst>
                          <a:ext uri="{FF2B5EF4-FFF2-40B4-BE49-F238E27FC236}">
                            <a16:creationId xmlns:a16="http://schemas.microsoft.com/office/drawing/2014/main" id="{BC300C59-928C-4E3F-B5F1-A65AE6BBD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72" y="2922211"/>
                        <a:ext cx="5607028" cy="3516689"/>
                      </a:xfrm>
                      <a:prstGeom prst="rect">
                        <a:avLst/>
                      </a:prstGeom>
                      <a:noFill/>
                      <a:ln>
                        <a:noFill/>
                      </a:ln>
                      <a:effectLst/>
                    </p:spPr>
                  </p:pic>
                </p:oleObj>
              </mc:Fallback>
            </mc:AlternateContent>
          </a:graphicData>
        </a:graphic>
      </p:graphicFrame>
      <p:sp>
        <p:nvSpPr>
          <p:cNvPr id="2" name="TextBox 1">
            <a:extLst>
              <a:ext uri="{FF2B5EF4-FFF2-40B4-BE49-F238E27FC236}">
                <a16:creationId xmlns:a16="http://schemas.microsoft.com/office/drawing/2014/main" id="{D59E7715-D68F-4A0C-B966-C3485EB96731}"/>
              </a:ext>
            </a:extLst>
          </p:cNvPr>
          <p:cNvSpPr txBox="1"/>
          <p:nvPr/>
        </p:nvSpPr>
        <p:spPr>
          <a:xfrm>
            <a:off x="6574971" y="442436"/>
            <a:ext cx="5210629" cy="1446550"/>
          </a:xfrm>
          <a:prstGeom prst="rect">
            <a:avLst/>
          </a:prstGeom>
          <a:noFill/>
        </p:spPr>
        <p:txBody>
          <a:bodyPr wrap="square" rtlCol="0">
            <a:spAutoFit/>
          </a:bodyPr>
          <a:lstStyle/>
          <a:p>
            <a:pPr marL="285750" indent="-285750">
              <a:buFont typeface="Arial" panose="020B0604020202020204" pitchFamily="34" charset="0"/>
              <a:buChar char="•"/>
            </a:pPr>
            <a:r>
              <a:rPr lang="en-US" altLang="en-US" sz="2200" dirty="0"/>
              <a:t>The equation that relates the rate of population growth to carrying capacity (the derivative, or instantaneous slope equation) is:</a:t>
            </a:r>
            <a:endParaRPr lang="en-US" dirty="0"/>
          </a:p>
        </p:txBody>
      </p:sp>
      <p:sp>
        <p:nvSpPr>
          <p:cNvPr id="3" name="TextBox 2">
            <a:extLst>
              <a:ext uri="{FF2B5EF4-FFF2-40B4-BE49-F238E27FC236}">
                <a16:creationId xmlns:a16="http://schemas.microsoft.com/office/drawing/2014/main" id="{8ECE93AF-8CBA-4DA1-9736-B443C684E877}"/>
              </a:ext>
            </a:extLst>
          </p:cNvPr>
          <p:cNvSpPr txBox="1"/>
          <p:nvPr/>
        </p:nvSpPr>
        <p:spPr>
          <a:xfrm>
            <a:off x="6574970" y="5441382"/>
            <a:ext cx="5210630" cy="1107996"/>
          </a:xfrm>
          <a:prstGeom prst="rect">
            <a:avLst/>
          </a:prstGeom>
          <a:noFill/>
        </p:spPr>
        <p:txBody>
          <a:bodyPr wrap="square" rtlCol="0">
            <a:spAutoFit/>
          </a:bodyPr>
          <a:lstStyle/>
          <a:p>
            <a:pPr marL="285750" indent="-285750">
              <a:buFont typeface="Arial" panose="020B0604020202020204" pitchFamily="34" charset="0"/>
              <a:buChar char="•"/>
            </a:pPr>
            <a:r>
              <a:rPr lang="en-US" altLang="en-US" sz="2200" dirty="0"/>
              <a:t>It is the same as the exponential slope equation except that an additional term (</a:t>
            </a:r>
            <a:r>
              <a:rPr lang="en-US" altLang="en-US" sz="2200" dirty="0">
                <a:solidFill>
                  <a:srgbClr val="FF0000"/>
                </a:solidFill>
              </a:rPr>
              <a:t>in red</a:t>
            </a:r>
            <a:r>
              <a:rPr lang="en-US" altLang="en-US" sz="2200" dirty="0"/>
              <a:t>) for reduction in growth rate is added.</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0" end="0"/>
                                            </p:txEl>
                                          </p:spTgt>
                                        </p:tgtEl>
                                        <p:attrNameLst>
                                          <p:attrName>style.visibility</p:attrName>
                                        </p:attrNameLst>
                                      </p:cBhvr>
                                      <p:to>
                                        <p:strVal val="visible"/>
                                      </p:to>
                                    </p:set>
                                    <p:animEffect transition="in" filter="fade">
                                      <p:cBhvr>
                                        <p:cTn id="17" dur="500"/>
                                        <p:tgtEl>
                                          <p:spTgt spid="15363">
                                            <p:txEl>
                                              <p:pRg st="0" end="0"/>
                                            </p:txEl>
                                          </p:spTgt>
                                        </p:tgtEl>
                                      </p:cBhvr>
                                    </p:animEffect>
                                  </p:childTnLst>
                                  <p:subTnLst>
                                    <p:audio>
                                      <p:cMediaNode mute="1">
                                        <p:cTn display="0" masterRel="sameClick">
                                          <p:stCondLst>
                                            <p:cond evt="begin" delay="0">
                                              <p:tn val="15"/>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42AB918-1DEF-4194-BE9D-3F772D14CC60}"/>
              </a:ext>
            </a:extLst>
          </p:cNvPr>
          <p:cNvSpPr>
            <a:spLocks noGrp="1" noChangeArrowheads="1"/>
          </p:cNvSpPr>
          <p:nvPr>
            <p:ph type="title"/>
          </p:nvPr>
        </p:nvSpPr>
        <p:spPr>
          <a:xfrm>
            <a:off x="239484" y="213809"/>
            <a:ext cx="6324600" cy="914400"/>
          </a:xfrm>
        </p:spPr>
        <p:txBody>
          <a:bodyPr/>
          <a:lstStyle/>
          <a:p>
            <a:r>
              <a:rPr lang="en-US" altLang="en-US" sz="3200" dirty="0">
                <a:solidFill>
                  <a:schemeClr val="tx1"/>
                </a:solidFill>
              </a:rPr>
              <a:t>Deriving </a:t>
            </a:r>
            <a:r>
              <a:rPr lang="en-US" altLang="en-US" sz="3200" dirty="0" err="1">
                <a:solidFill>
                  <a:schemeClr val="tx1"/>
                </a:solidFill>
              </a:rPr>
              <a:t>dN</a:t>
            </a:r>
            <a:r>
              <a:rPr lang="en-US" altLang="en-US" sz="3200" dirty="0">
                <a:solidFill>
                  <a:schemeClr val="tx1"/>
                </a:solidFill>
              </a:rPr>
              <a:t>/dt = </a:t>
            </a:r>
            <a:r>
              <a:rPr lang="en-US" altLang="en-US" sz="3200" dirty="0" err="1">
                <a:solidFill>
                  <a:schemeClr val="tx1"/>
                </a:solidFill>
              </a:rPr>
              <a:t>rN</a:t>
            </a:r>
            <a:r>
              <a:rPr lang="en-US" altLang="en-US" sz="3200" dirty="0">
                <a:solidFill>
                  <a:schemeClr val="tx1"/>
                </a:solidFill>
              </a:rPr>
              <a:t>(1-N/K)   I</a:t>
            </a:r>
          </a:p>
        </p:txBody>
      </p:sp>
      <p:sp>
        <p:nvSpPr>
          <p:cNvPr id="22531" name="Rectangle 3">
            <a:extLst>
              <a:ext uri="{FF2B5EF4-FFF2-40B4-BE49-F238E27FC236}">
                <a16:creationId xmlns:a16="http://schemas.microsoft.com/office/drawing/2014/main" id="{123CBEED-7EB8-48D9-A602-CDB4E21B28C5}"/>
              </a:ext>
            </a:extLst>
          </p:cNvPr>
          <p:cNvSpPr>
            <a:spLocks noGrp="1" noChangeArrowheads="1"/>
          </p:cNvSpPr>
          <p:nvPr>
            <p:ph type="body" idx="1"/>
          </p:nvPr>
        </p:nvSpPr>
        <p:spPr>
          <a:xfrm>
            <a:off x="475341" y="1351841"/>
            <a:ext cx="6088743" cy="1477329"/>
          </a:xfrm>
        </p:spPr>
        <p:txBody>
          <a:bodyPr/>
          <a:lstStyle/>
          <a:p>
            <a:r>
              <a:rPr lang="en-US" altLang="en-US" sz="2400" dirty="0"/>
              <a:t>Assume that a population’s reproductive factor R (the number of surviving individuals/ parent) declines linearly: </a:t>
            </a:r>
          </a:p>
        </p:txBody>
      </p:sp>
      <p:sp>
        <p:nvSpPr>
          <p:cNvPr id="22532" name="Text Box 4">
            <a:extLst>
              <a:ext uri="{FF2B5EF4-FFF2-40B4-BE49-F238E27FC236}">
                <a16:creationId xmlns:a16="http://schemas.microsoft.com/office/drawing/2014/main" id="{30518A27-F1ED-416A-8860-1F2ECD5320A7}"/>
              </a:ext>
            </a:extLst>
          </p:cNvPr>
          <p:cNvSpPr txBox="1">
            <a:spLocks noChangeArrowheads="1"/>
          </p:cNvSpPr>
          <p:nvPr/>
        </p:nvSpPr>
        <p:spPr bwMode="auto">
          <a:xfrm>
            <a:off x="6578604" y="1314649"/>
            <a:ext cx="513805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cs typeface="Times New Roman" panose="02020603050405020304" pitchFamily="18" charset="0"/>
              </a:defRPr>
            </a:lvl1pPr>
            <a:lvl2pPr marL="914400" indent="-457200">
              <a:defRPr sz="2400">
                <a:solidFill>
                  <a:schemeClr val="tx1"/>
                </a:solidFill>
                <a:latin typeface="Times New Roman" panose="02020603050405020304" pitchFamily="18" charset="0"/>
                <a:cs typeface="Times New Roman" panose="02020603050405020304" pitchFamily="18" charset="0"/>
              </a:defRPr>
            </a:lvl2pPr>
            <a:lvl3pPr marL="1371600" indent="-457200">
              <a:defRPr sz="2400">
                <a:solidFill>
                  <a:schemeClr val="tx1"/>
                </a:solidFill>
                <a:latin typeface="Times New Roman" panose="02020603050405020304" pitchFamily="18" charset="0"/>
                <a:cs typeface="Times New Roman" panose="02020603050405020304" pitchFamily="18" charset="0"/>
              </a:defRPr>
            </a:lvl3pPr>
            <a:lvl4pPr marL="1828800" indent="-457200">
              <a:defRPr sz="2400">
                <a:solidFill>
                  <a:schemeClr val="tx1"/>
                </a:solidFill>
                <a:latin typeface="Times New Roman" panose="02020603050405020304" pitchFamily="18" charset="0"/>
                <a:cs typeface="Times New Roman" panose="02020603050405020304" pitchFamily="18" charset="0"/>
              </a:defRPr>
            </a:lvl4pPr>
            <a:lvl5pPr marL="2286000" indent="-457200">
              <a:defRPr sz="2400">
                <a:solidFill>
                  <a:schemeClr val="tx1"/>
                </a:solidFill>
                <a:latin typeface="Times New Roman" panose="02020603050405020304" pitchFamily="18" charset="0"/>
                <a:cs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buFont typeface="Arial" panose="020B0604020202020204" pitchFamily="34" charset="0"/>
              <a:buChar char="•"/>
            </a:pPr>
            <a:r>
              <a:rPr lang="en-US" altLang="en-US" dirty="0"/>
              <a:t>The growth rate r is maximized when population size is near zero and minimized when carrying capacity K is reached.</a:t>
            </a:r>
          </a:p>
          <a:p>
            <a:pPr>
              <a:buFont typeface="Arial" panose="020B0604020202020204" pitchFamily="34" charset="0"/>
              <a:buChar char="•"/>
            </a:pPr>
            <a:r>
              <a:rPr lang="en-US" altLang="en-US" dirty="0"/>
              <a:t>At K, each individual in the population just replaces itself (R = 1).</a:t>
            </a:r>
          </a:p>
          <a:p>
            <a:pPr>
              <a:buFont typeface="Arial" panose="020B0604020202020204" pitchFamily="34" charset="0"/>
              <a:buChar char="•"/>
            </a:pPr>
            <a:r>
              <a:rPr lang="en-US" altLang="en-US" dirty="0">
                <a:solidFill>
                  <a:srgbClr val="000000"/>
                </a:solidFill>
              </a:rPr>
              <a:t>Write this relationship as a linear equation (y = mx + b, or y = (rise/run)x + y intercept):                R = – (r/K)N + (1 + r)                 </a:t>
            </a:r>
            <a:r>
              <a:rPr lang="en-US" altLang="en-US" dirty="0">
                <a:solidFill>
                  <a:srgbClr val="FF0000"/>
                </a:solidFill>
              </a:rPr>
              <a:t>slope       y intercept</a:t>
            </a:r>
          </a:p>
        </p:txBody>
      </p:sp>
      <p:pic>
        <p:nvPicPr>
          <p:cNvPr id="22543" name="Picture 15" descr="C:\Documents and Settings\Robert Craig\My Documents\My Pictures\figures\logistic.bmp">
            <a:extLst>
              <a:ext uri="{FF2B5EF4-FFF2-40B4-BE49-F238E27FC236}">
                <a16:creationId xmlns:a16="http://schemas.microsoft.com/office/drawing/2014/main" id="{E5D02FC7-17F9-4DCE-8233-B4F07D86B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94" y="2829170"/>
            <a:ext cx="4423228" cy="3503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CC63EB-8B91-44D5-9465-C06E2CF98B6B}"/>
              </a:ext>
            </a:extLst>
          </p:cNvPr>
          <p:cNvSpPr txBox="1"/>
          <p:nvPr/>
        </p:nvSpPr>
        <p:spPr>
          <a:xfrm>
            <a:off x="7023652" y="1129983"/>
            <a:ext cx="4114800" cy="369332"/>
          </a:xfrm>
          <a:prstGeom prst="rect">
            <a:avLst/>
          </a:prstGeom>
          <a:noFill/>
        </p:spPr>
        <p:txBody>
          <a:bodyPr wrap="square" rtlCol="0">
            <a:spAutoFit/>
          </a:bodyPr>
          <a:lstStyle/>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2">
                                            <p:txEl>
                                              <p:pRg st="0" end="0"/>
                                            </p:txEl>
                                          </p:spTgt>
                                        </p:tgtEl>
                                        <p:attrNameLst>
                                          <p:attrName>style.visibility</p:attrName>
                                        </p:attrNameLst>
                                      </p:cBhvr>
                                      <p:to>
                                        <p:strVal val="visible"/>
                                      </p:to>
                                    </p:set>
                                    <p:animEffect transition="in" filter="fade">
                                      <p:cBhvr>
                                        <p:cTn id="12" dur="500"/>
                                        <p:tgtEl>
                                          <p:spTgt spid="225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2">
                                            <p:txEl>
                                              <p:pRg st="1" end="1"/>
                                            </p:txEl>
                                          </p:spTgt>
                                        </p:tgtEl>
                                        <p:attrNameLst>
                                          <p:attrName>style.visibility</p:attrName>
                                        </p:attrNameLst>
                                      </p:cBhvr>
                                      <p:to>
                                        <p:strVal val="visible"/>
                                      </p:to>
                                    </p:set>
                                    <p:animEffect transition="in" filter="fade">
                                      <p:cBhvr>
                                        <p:cTn id="17" dur="500"/>
                                        <p:tgtEl>
                                          <p:spTgt spid="225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2">
                                            <p:txEl>
                                              <p:pRg st="2" end="2"/>
                                            </p:txEl>
                                          </p:spTgt>
                                        </p:tgtEl>
                                        <p:attrNameLst>
                                          <p:attrName>style.visibility</p:attrName>
                                        </p:attrNameLst>
                                      </p:cBhvr>
                                      <p:to>
                                        <p:strVal val="visible"/>
                                      </p:to>
                                    </p:set>
                                    <p:animEffect transition="in" filter="fade">
                                      <p:cBhvr>
                                        <p:cTn id="22" dur="500"/>
                                        <p:tgtEl>
                                          <p:spTgt spid="225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1819</TotalTime>
  <Words>2261</Words>
  <Application>Microsoft Office PowerPoint</Application>
  <PresentationFormat>Widescreen</PresentationFormat>
  <Paragraphs>132</Paragraphs>
  <Slides>21</Slides>
  <Notes>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21</vt:i4>
      </vt:variant>
    </vt:vector>
  </HeadingPairs>
  <TitlesOfParts>
    <vt:vector size="29" baseType="lpstr">
      <vt:lpstr>Arial</vt:lpstr>
      <vt:lpstr>Calibri</vt:lpstr>
      <vt:lpstr>Calibri Light</vt:lpstr>
      <vt:lpstr>Times New Roman</vt:lpstr>
      <vt:lpstr>Office Theme</vt:lpstr>
      <vt:lpstr>Default Design</vt:lpstr>
      <vt:lpstr>Chart</vt:lpstr>
      <vt:lpstr>Worksheet</vt:lpstr>
      <vt:lpstr>Population Viability</vt:lpstr>
      <vt:lpstr>Excerpt from: Ivory-billed Ghost Birds</vt:lpstr>
      <vt:lpstr>Objectives</vt:lpstr>
      <vt:lpstr>Population Viability Analysis</vt:lpstr>
      <vt:lpstr>Exponential Population Growth</vt:lpstr>
      <vt:lpstr>Exponential Equations</vt:lpstr>
      <vt:lpstr>Deriving dN/dt = rN</vt:lpstr>
      <vt:lpstr>Logistic Growth</vt:lpstr>
      <vt:lpstr>Deriving dN/dt = rN(1-N/K)   I</vt:lpstr>
      <vt:lpstr>Deriving dN/dt = rN(1-N/K)   II</vt:lpstr>
      <vt:lpstr>Population Age Structure</vt:lpstr>
      <vt:lpstr>PowerPoint Presentation</vt:lpstr>
      <vt:lpstr>Survivorship</vt:lpstr>
      <vt:lpstr>Life Tables</vt:lpstr>
      <vt:lpstr>Life Table Calculations</vt:lpstr>
      <vt:lpstr>Immigration and Emigration</vt:lpstr>
      <vt:lpstr>Stochastic Effects</vt:lpstr>
      <vt:lpstr>Birth - Death Models</vt:lpstr>
      <vt:lpstr>Incorporating Age Structure</vt:lpstr>
      <vt:lpstr>Ecological Parameters</vt:lpstr>
      <vt:lpstr>Minimum Viable Populations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Craig</dc:creator>
  <cp:lastModifiedBy>Robert Craig</cp:lastModifiedBy>
  <cp:revision>90</cp:revision>
  <dcterms:created xsi:type="dcterms:W3CDTF">2019-02-18T19:30:04Z</dcterms:created>
  <dcterms:modified xsi:type="dcterms:W3CDTF">2019-03-25T01:20:22Z</dcterms:modified>
</cp:coreProperties>
</file>